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0" r:id="rId7"/>
    <p:sldId id="261" r:id="rId8"/>
    <p:sldId id="262" r:id="rId9"/>
    <p:sldId id="269" r:id="rId10"/>
    <p:sldId id="263" r:id="rId11"/>
    <p:sldId id="271" r:id="rId12"/>
    <p:sldId id="264" r:id="rId13"/>
    <p:sldId id="265" r:id="rId14"/>
    <p:sldId id="266" r:id="rId15"/>
    <p:sldId id="267" r:id="rId16"/>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76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a:t>Spustelėkite, jei norite keisite ruoš. pav. stilių</a:t>
            </a:r>
          </a:p>
        </p:txBody>
      </p:sp>
      <p:sp>
        <p:nvSpPr>
          <p:cNvPr id="3" name="Paantraštė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Spustelėkite ruošinio paantraštės stiliui keisti</a:t>
            </a:r>
          </a:p>
        </p:txBody>
      </p:sp>
      <p:sp>
        <p:nvSpPr>
          <p:cNvPr id="4" name="Datos vietos rezervavimo ženklas 3"/>
          <p:cNvSpPr>
            <a:spLocks noGrp="1"/>
          </p:cNvSpPr>
          <p:nvPr>
            <p:ph type="dt" sz="half" idx="10"/>
          </p:nvPr>
        </p:nvSpPr>
        <p:spPr/>
        <p:txBody>
          <a:bodyPr/>
          <a:lstStyle/>
          <a:p>
            <a:fld id="{55C27356-22E9-4C0E-A8C1-D3F7898A32D8}" type="datetimeFigureOut">
              <a:rPr lang="lt-LT" smtClean="0"/>
              <a:pPr/>
              <a:t>2022-09-02</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E5CF433B-44E4-4C39-B4C3-39439F9FCC40}" type="slidenum">
              <a:rPr lang="lt-LT" smtClean="0"/>
              <a:pPr/>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55C27356-22E9-4C0E-A8C1-D3F7898A32D8}" type="datetimeFigureOut">
              <a:rPr lang="lt-LT" smtClean="0"/>
              <a:pPr/>
              <a:t>2022-09-02</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E5CF433B-44E4-4C39-B4C3-39439F9FCC40}" type="slidenum">
              <a:rPr lang="lt-LT" smtClean="0"/>
              <a:pPr/>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55C27356-22E9-4C0E-A8C1-D3F7898A32D8}" type="datetimeFigureOut">
              <a:rPr lang="lt-LT" smtClean="0"/>
              <a:pPr/>
              <a:t>2022-09-02</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E5CF433B-44E4-4C39-B4C3-39439F9FCC40}" type="slidenum">
              <a:rPr lang="lt-LT" smtClean="0"/>
              <a:pPr/>
              <a:t>‹#›</a:t>
            </a:fld>
            <a:endParaRPr lang="lt-L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avadinimas ir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eksto vietos rezervavimo ženklas 2"/>
          <p:cNvSpPr>
            <a:spLocks noGrp="1"/>
          </p:cNvSpPr>
          <p:nvPr>
            <p:ph type="body"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D4DCD22A-F9AD-4640-97B8-2FE4C0AA79F4}" type="datetimeFigureOut">
              <a:rPr lang="lt-LT" smtClean="0"/>
              <a:pPr/>
              <a:t>2022-09-02</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C903876-1CF5-43E1-9F45-F2272AB9387D}" type="slidenum">
              <a:rPr lang="lt-LT" smtClean="0"/>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55C27356-22E9-4C0E-A8C1-D3F7898A32D8}" type="datetimeFigureOut">
              <a:rPr lang="lt-LT" smtClean="0"/>
              <a:pPr/>
              <a:t>2022-09-02</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E5CF433B-44E4-4C39-B4C3-39439F9FCC40}" type="slidenum">
              <a:rPr lang="lt-LT" smtClean="0"/>
              <a:pPr/>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ruošinio teksto stiliams keisti</a:t>
            </a:r>
          </a:p>
        </p:txBody>
      </p:sp>
      <p:sp>
        <p:nvSpPr>
          <p:cNvPr id="4" name="Datos vietos rezervavimo ženklas 3"/>
          <p:cNvSpPr>
            <a:spLocks noGrp="1"/>
          </p:cNvSpPr>
          <p:nvPr>
            <p:ph type="dt" sz="half" idx="10"/>
          </p:nvPr>
        </p:nvSpPr>
        <p:spPr/>
        <p:txBody>
          <a:bodyPr/>
          <a:lstStyle/>
          <a:p>
            <a:fld id="{55C27356-22E9-4C0E-A8C1-D3F7898A32D8}" type="datetimeFigureOut">
              <a:rPr lang="lt-LT" smtClean="0"/>
              <a:pPr/>
              <a:t>2022-09-02</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E5CF433B-44E4-4C39-B4C3-39439F9FCC40}" type="slidenum">
              <a:rPr lang="lt-LT" smtClean="0"/>
              <a:pPr/>
              <a:t>‹#›</a:t>
            </a:fld>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4"/>
          <p:cNvSpPr>
            <a:spLocks noGrp="1"/>
          </p:cNvSpPr>
          <p:nvPr>
            <p:ph type="dt" sz="half" idx="10"/>
          </p:nvPr>
        </p:nvSpPr>
        <p:spPr/>
        <p:txBody>
          <a:bodyPr/>
          <a:lstStyle/>
          <a:p>
            <a:fld id="{55C27356-22E9-4C0E-A8C1-D3F7898A32D8}" type="datetimeFigureOut">
              <a:rPr lang="lt-LT" smtClean="0"/>
              <a:pPr/>
              <a:t>2022-09-02</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E5CF433B-44E4-4C39-B4C3-39439F9FCC40}" type="slidenum">
              <a:rPr lang="lt-LT" smtClean="0"/>
              <a:pPr/>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6"/>
          <p:cNvSpPr>
            <a:spLocks noGrp="1"/>
          </p:cNvSpPr>
          <p:nvPr>
            <p:ph type="dt" sz="half" idx="10"/>
          </p:nvPr>
        </p:nvSpPr>
        <p:spPr/>
        <p:txBody>
          <a:bodyPr/>
          <a:lstStyle/>
          <a:p>
            <a:fld id="{55C27356-22E9-4C0E-A8C1-D3F7898A32D8}" type="datetimeFigureOut">
              <a:rPr lang="lt-LT" smtClean="0"/>
              <a:pPr/>
              <a:t>2022-09-02</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E5CF433B-44E4-4C39-B4C3-39439F9FCC40}" type="slidenum">
              <a:rPr lang="lt-LT" smtClean="0"/>
              <a:pPr/>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Datos vietos rezervavimo ženklas 2"/>
          <p:cNvSpPr>
            <a:spLocks noGrp="1"/>
          </p:cNvSpPr>
          <p:nvPr>
            <p:ph type="dt" sz="half" idx="10"/>
          </p:nvPr>
        </p:nvSpPr>
        <p:spPr/>
        <p:txBody>
          <a:bodyPr/>
          <a:lstStyle/>
          <a:p>
            <a:fld id="{55C27356-22E9-4C0E-A8C1-D3F7898A32D8}" type="datetimeFigureOut">
              <a:rPr lang="lt-LT" smtClean="0"/>
              <a:pPr/>
              <a:t>2022-09-02</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E5CF433B-44E4-4C39-B4C3-39439F9FCC40}" type="slidenum">
              <a:rPr lang="lt-LT" smtClean="0"/>
              <a:pPr/>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55C27356-22E9-4C0E-A8C1-D3F7898A32D8}" type="datetimeFigureOut">
              <a:rPr lang="lt-LT" smtClean="0"/>
              <a:pPr/>
              <a:t>2022-09-02</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E5CF433B-44E4-4C39-B4C3-39439F9FCC40}" type="slidenum">
              <a:rPr lang="lt-LT" smtClean="0"/>
              <a:pPr/>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
        <p:nvSpPr>
          <p:cNvPr id="5" name="Datos vietos rezervavimo ženklas 4"/>
          <p:cNvSpPr>
            <a:spLocks noGrp="1"/>
          </p:cNvSpPr>
          <p:nvPr>
            <p:ph type="dt" sz="half" idx="10"/>
          </p:nvPr>
        </p:nvSpPr>
        <p:spPr/>
        <p:txBody>
          <a:bodyPr/>
          <a:lstStyle/>
          <a:p>
            <a:fld id="{55C27356-22E9-4C0E-A8C1-D3F7898A32D8}" type="datetimeFigureOut">
              <a:rPr lang="lt-LT" smtClean="0"/>
              <a:pPr/>
              <a:t>2022-09-02</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E5CF433B-44E4-4C39-B4C3-39439F9FCC40}" type="slidenum">
              <a:rPr lang="lt-LT" smtClean="0"/>
              <a:pPr/>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
        <p:nvSpPr>
          <p:cNvPr id="5" name="Datos vietos rezervavimo ženklas 4"/>
          <p:cNvSpPr>
            <a:spLocks noGrp="1"/>
          </p:cNvSpPr>
          <p:nvPr>
            <p:ph type="dt" sz="half" idx="10"/>
          </p:nvPr>
        </p:nvSpPr>
        <p:spPr/>
        <p:txBody>
          <a:bodyPr/>
          <a:lstStyle/>
          <a:p>
            <a:fld id="{55C27356-22E9-4C0E-A8C1-D3F7898A32D8}" type="datetimeFigureOut">
              <a:rPr lang="lt-LT" smtClean="0"/>
              <a:pPr/>
              <a:t>2022-09-02</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E5CF433B-44E4-4C39-B4C3-39439F9FCC40}" type="slidenum">
              <a:rPr lang="lt-LT" smtClean="0"/>
              <a:pPr/>
              <a:t>‹#›</a:t>
            </a:fld>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a:t>Spustelėkite, jei norite keisite ruoš. pav. stilių</a:t>
            </a:r>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C27356-22E9-4C0E-A8C1-D3F7898A32D8}" type="datetimeFigureOut">
              <a:rPr lang="lt-LT" smtClean="0"/>
              <a:pPr/>
              <a:t>2022-09-02</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CF433B-44E4-4C39-B4C3-39439F9FCC40}" type="slidenum">
              <a:rPr lang="lt-LT" smtClean="0"/>
              <a:pPr/>
              <a:t>‹#›</a:t>
            </a:fld>
            <a:endParaRPr lang="lt-L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nspr.smm.lt/" TargetMode="Externa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1052737"/>
            <a:ext cx="7772400" cy="1800199"/>
          </a:xfrm>
        </p:spPr>
        <p:txBody>
          <a:bodyPr/>
          <a:lstStyle/>
          <a:p>
            <a:r>
              <a:rPr lang="lt-LT" b="1" baseline="0" dirty="0">
                <a:solidFill>
                  <a:srgbClr val="820064"/>
                </a:solidFill>
                <a:latin typeface="Times New Roman"/>
              </a:rPr>
              <a:t>Neformaliojo </a:t>
            </a:r>
            <a:r>
              <a:rPr lang="lt-LT" b="1" baseline="0" dirty="0">
                <a:solidFill>
                  <a:srgbClr val="820064"/>
                </a:solidFill>
                <a:latin typeface="Cambria"/>
              </a:rPr>
              <a:t>vaikų švietimo programų </a:t>
            </a:r>
            <a:r>
              <a:rPr lang="lt-LT" b="1" baseline="0" dirty="0">
                <a:solidFill>
                  <a:srgbClr val="820064"/>
                </a:solidFill>
                <a:latin typeface="Times New Roman"/>
              </a:rPr>
              <a:t>t</a:t>
            </a:r>
            <a:r>
              <a:rPr lang="lt-LT" b="1" baseline="0" dirty="0">
                <a:solidFill>
                  <a:srgbClr val="820064"/>
                </a:solidFill>
                <a:latin typeface="Cambria"/>
              </a:rPr>
              <a:t>eikėj</a:t>
            </a:r>
            <a:r>
              <a:rPr lang="lt-LT" b="1" baseline="0" dirty="0">
                <a:solidFill>
                  <a:srgbClr val="820064"/>
                </a:solidFill>
                <a:latin typeface="Times New Roman"/>
              </a:rPr>
              <a:t>o vadovas</a:t>
            </a:r>
            <a:r>
              <a:rPr lang="lt-LT" b="1" baseline="0" dirty="0">
                <a:solidFill>
                  <a:srgbClr val="820064"/>
                </a:solidFill>
                <a:latin typeface="Cambria"/>
              </a:rPr>
              <a:t> </a:t>
            </a:r>
            <a:endParaRPr lang="lt-LT" dirty="0"/>
          </a:p>
        </p:txBody>
      </p:sp>
      <p:sp>
        <p:nvSpPr>
          <p:cNvPr id="3" name="Paantraštė 2"/>
          <p:cNvSpPr>
            <a:spLocks noGrp="1"/>
          </p:cNvSpPr>
          <p:nvPr>
            <p:ph type="subTitle" idx="1"/>
          </p:nvPr>
        </p:nvSpPr>
        <p:spPr>
          <a:xfrm>
            <a:off x="1371600" y="3429000"/>
            <a:ext cx="6400800" cy="2209800"/>
          </a:xfrm>
        </p:spPr>
        <p:txBody>
          <a:bodyPr>
            <a:normAutofit fontScale="25000" lnSpcReduction="20000"/>
          </a:bodyPr>
          <a:lstStyle/>
          <a:p>
            <a:r>
              <a:rPr lang="lt-LT" sz="12800" dirty="0"/>
              <a:t>Neformaliojo vaikų švietimo (NVŠ) programos duomenų pildymo ir registravimo eiga</a:t>
            </a:r>
          </a:p>
          <a:p>
            <a:endParaRPr lang="lt-LT" sz="12800" dirty="0"/>
          </a:p>
          <a:p>
            <a:pPr algn="r"/>
            <a:r>
              <a:rPr lang="lt-LT" sz="6400" dirty="0">
                <a:solidFill>
                  <a:schemeClr val="tx1"/>
                </a:solidFill>
                <a:cs typeface="Times New Roman" panose="02020603050405020304" pitchFamily="18" charset="0"/>
              </a:rPr>
              <a:t>Parengė NŠPR administratorė</a:t>
            </a:r>
          </a:p>
          <a:p>
            <a:pPr algn="r"/>
            <a:r>
              <a:rPr lang="lt-LT" sz="6400" dirty="0">
                <a:solidFill>
                  <a:schemeClr val="tx1"/>
                </a:solidFill>
                <a:cs typeface="Times New Roman" panose="02020603050405020304" pitchFamily="18" charset="0"/>
              </a:rPr>
              <a:t>Eglė </a:t>
            </a:r>
            <a:r>
              <a:rPr lang="lt-LT" sz="6400" dirty="0" err="1">
                <a:solidFill>
                  <a:schemeClr val="tx1"/>
                </a:solidFill>
                <a:cs typeface="Times New Roman" panose="02020603050405020304" pitchFamily="18" charset="0"/>
              </a:rPr>
              <a:t>Lesniauskienė</a:t>
            </a:r>
            <a:endParaRPr lang="lt-LT" sz="6400" dirty="0">
              <a:solidFill>
                <a:schemeClr val="tx1"/>
              </a:solidFill>
              <a:cs typeface="Times New Roman" panose="02020603050405020304" pitchFamily="18" charset="0"/>
            </a:endParaRPr>
          </a:p>
          <a:p>
            <a:endParaRPr lang="lt-LT" sz="6400" dirty="0">
              <a:solidFill>
                <a:schemeClr val="tx1"/>
              </a:solidFill>
            </a:endParaRPr>
          </a:p>
          <a:p>
            <a:r>
              <a:rPr lang="lt-LT" sz="6400" dirty="0">
                <a:solidFill>
                  <a:schemeClr val="tx1"/>
                </a:solidFill>
                <a:cs typeface="Times New Roman" panose="02020603050405020304" pitchFamily="18" charset="0"/>
              </a:rPr>
              <a:t>Atnaujinta 2022-07-20</a:t>
            </a:r>
          </a:p>
          <a:p>
            <a:endParaRPr lang="lt-LT" dirty="0"/>
          </a:p>
          <a:p>
            <a:endParaRPr lang="lt-L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veikslėlis 6"/>
          <p:cNvPicPr/>
          <p:nvPr/>
        </p:nvPicPr>
        <p:blipFill>
          <a:blip r:embed="rId2" cstate="print"/>
          <a:srcRect l="19882" t="24931" r="20856" b="67867"/>
          <a:stretch>
            <a:fillRect/>
          </a:stretch>
        </p:blipFill>
        <p:spPr bwMode="auto">
          <a:xfrm>
            <a:off x="395536" y="3673368"/>
            <a:ext cx="6264696" cy="475712"/>
          </a:xfrm>
          <a:prstGeom prst="rect">
            <a:avLst/>
          </a:prstGeom>
          <a:noFill/>
          <a:ln w="9525">
            <a:noFill/>
            <a:miter lim="800000"/>
            <a:headEnd/>
            <a:tailEnd/>
          </a:ln>
        </p:spPr>
      </p:pic>
      <p:sp>
        <p:nvSpPr>
          <p:cNvPr id="5" name="Antraštė 4"/>
          <p:cNvSpPr>
            <a:spLocks noGrp="1"/>
          </p:cNvSpPr>
          <p:nvPr>
            <p:ph type="title"/>
          </p:nvPr>
        </p:nvSpPr>
        <p:spPr>
          <a:xfrm>
            <a:off x="457200" y="273050"/>
            <a:ext cx="6275040" cy="6324302"/>
          </a:xfrm>
        </p:spPr>
        <p:txBody>
          <a:bodyPr>
            <a:normAutofit/>
          </a:bodyPr>
          <a:lstStyle/>
          <a:p>
            <a:pPr lvl="0"/>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sz="1300" b="0" dirty="0">
                <a:solidFill>
                  <a:srgbClr val="AB0970"/>
                </a:solidFill>
                <a:latin typeface="+mn-lt"/>
              </a:rPr>
            </a:br>
            <a:br>
              <a:rPr lang="lt-LT" sz="1300" b="0" dirty="0">
                <a:solidFill>
                  <a:srgbClr val="AB0970"/>
                </a:solidFill>
                <a:latin typeface="+mn-lt"/>
              </a:rPr>
            </a:br>
            <a:br>
              <a:rPr lang="lt-LT" sz="1300" b="0" dirty="0">
                <a:solidFill>
                  <a:srgbClr val="AB0970"/>
                </a:solidFill>
                <a:latin typeface="+mn-lt"/>
              </a:rPr>
            </a:br>
            <a:br>
              <a:rPr lang="lt-LT" sz="1300" b="0" dirty="0">
                <a:solidFill>
                  <a:srgbClr val="AB0970"/>
                </a:solidFill>
                <a:latin typeface="+mn-lt"/>
              </a:rPr>
            </a:br>
            <a:br>
              <a:rPr lang="lt-LT" sz="1300" b="0" dirty="0">
                <a:solidFill>
                  <a:srgbClr val="AB0970"/>
                </a:solidFill>
                <a:latin typeface="+mn-lt"/>
              </a:rPr>
            </a:br>
            <a:br>
              <a:rPr lang="lt-LT" sz="1300" b="0" dirty="0">
                <a:solidFill>
                  <a:srgbClr val="AB0970"/>
                </a:solidFill>
                <a:latin typeface="+mn-lt"/>
              </a:rPr>
            </a:br>
            <a:br>
              <a:rPr lang="lt-LT" sz="1300" b="0" dirty="0">
                <a:solidFill>
                  <a:srgbClr val="AB0970"/>
                </a:solidFill>
                <a:latin typeface="+mn-lt"/>
              </a:rPr>
            </a:br>
            <a:br>
              <a:rPr lang="lt-LT" sz="1300" b="0" dirty="0">
                <a:solidFill>
                  <a:srgbClr val="AB0970"/>
                </a:solidFill>
                <a:latin typeface="+mn-lt"/>
              </a:rPr>
            </a:br>
            <a:br>
              <a:rPr lang="lt-LT" sz="1300" b="0" dirty="0">
                <a:solidFill>
                  <a:srgbClr val="AB0970"/>
                </a:solidFill>
                <a:latin typeface="+mn-lt"/>
              </a:rPr>
            </a:br>
            <a:br>
              <a:rPr lang="lt-LT" sz="1300" b="0" dirty="0">
                <a:solidFill>
                  <a:srgbClr val="AB0970"/>
                </a:solidFill>
                <a:latin typeface="+mn-lt"/>
              </a:rPr>
            </a:br>
            <a:br>
              <a:rPr lang="lt-LT" sz="1300" b="0" dirty="0">
                <a:solidFill>
                  <a:srgbClr val="AB0970"/>
                </a:solidFill>
                <a:latin typeface="+mn-lt"/>
              </a:rPr>
            </a:br>
            <a:br>
              <a:rPr lang="lt-LT" sz="1300" b="0" dirty="0">
                <a:solidFill>
                  <a:srgbClr val="AB0970"/>
                </a:solidFill>
                <a:latin typeface="+mn-lt"/>
              </a:rPr>
            </a:br>
            <a:r>
              <a:rPr lang="lt-LT" sz="1200" b="0" dirty="0">
                <a:latin typeface="+mn-lt"/>
              </a:rPr>
              <a:t>NVŠ savivaldybės lygmens programą vertina ir akredituoja ta savivaldybė, kurioje teikėjas registruotas Švietimo ir mokslo institucijų registre (ŠMIR). Akreditavimas galioja neterminuotai visose savivaldybėse.</a:t>
            </a:r>
            <a:br>
              <a:rPr lang="lt-LT" sz="1200" b="0" dirty="0">
                <a:latin typeface="+mn-lt"/>
              </a:rPr>
            </a:br>
            <a:br>
              <a:rPr lang="lt-LT" sz="1200" b="0" dirty="0">
                <a:latin typeface="+mn-lt"/>
              </a:rPr>
            </a:br>
            <a:r>
              <a:rPr lang="lt-LT" sz="1200" b="0" dirty="0">
                <a:latin typeface="+mn-lt"/>
              </a:rPr>
              <a:t>NVŠ nacionalinio lygmens programą vertina ir akredituoja Lietuvos mokinių neformaliojo švietimo centras (LMNŠC). Akreditavimas galioja neterminuotai.</a:t>
            </a:r>
            <a:endParaRPr lang="lt-LT" dirty="0">
              <a:solidFill>
                <a:srgbClr val="AB0970"/>
              </a:solidFill>
              <a:latin typeface="Times New Roman"/>
            </a:endParaRPr>
          </a:p>
        </p:txBody>
      </p:sp>
      <p:sp>
        <p:nvSpPr>
          <p:cNvPr id="6" name="Turinio vietos rezervavimo ženklas 5"/>
          <p:cNvSpPr>
            <a:spLocks noGrp="1"/>
          </p:cNvSpPr>
          <p:nvPr>
            <p:ph idx="1"/>
          </p:nvPr>
        </p:nvSpPr>
        <p:spPr>
          <a:xfrm>
            <a:off x="6732240" y="273050"/>
            <a:ext cx="1954560" cy="6311896"/>
          </a:xfrm>
        </p:spPr>
        <p:txBody>
          <a:bodyPr>
            <a:normAutofit lnSpcReduction="10000"/>
          </a:bodyPr>
          <a:lstStyle/>
          <a:p>
            <a:pPr marL="0" indent="0">
              <a:lnSpc>
                <a:spcPct val="110000"/>
              </a:lnSpc>
              <a:spcBef>
                <a:spcPts val="0"/>
              </a:spcBef>
              <a:buNone/>
            </a:pPr>
            <a:r>
              <a:rPr lang="lt-LT" sz="1200" dirty="0"/>
              <a:t>Tik užpildžius visus laukus, bus galima </a:t>
            </a:r>
            <a:r>
              <a:rPr lang="lt-LT" sz="1200" b="1" dirty="0"/>
              <a:t>išsaugoti</a:t>
            </a:r>
            <a:r>
              <a:rPr lang="lt-LT" sz="1200" dirty="0"/>
              <a:t> paraišką. </a:t>
            </a:r>
          </a:p>
          <a:p>
            <a:pPr marL="0" lvl="0" indent="0">
              <a:lnSpc>
                <a:spcPct val="110000"/>
              </a:lnSpc>
              <a:spcBef>
                <a:spcPts val="0"/>
              </a:spcBef>
              <a:buNone/>
            </a:pPr>
            <a:endParaRPr lang="lt-LT" sz="1200" dirty="0"/>
          </a:p>
          <a:p>
            <a:pPr marL="0" indent="0">
              <a:lnSpc>
                <a:spcPct val="110000"/>
              </a:lnSpc>
              <a:spcBef>
                <a:spcPts val="0"/>
              </a:spcBef>
              <a:buNone/>
            </a:pPr>
            <a:r>
              <a:rPr lang="lt-LT" sz="1200" dirty="0"/>
              <a:t>Užpildytą ir išsaugotą paraišką galima redaguoti. Po redagavimo vėl reikia išsaugoti.</a:t>
            </a:r>
          </a:p>
          <a:p>
            <a:pPr marL="0" indent="0">
              <a:lnSpc>
                <a:spcPct val="110000"/>
              </a:lnSpc>
              <a:spcBef>
                <a:spcPts val="0"/>
              </a:spcBef>
              <a:buNone/>
            </a:pPr>
            <a:endParaRPr lang="lt-LT" sz="1200" dirty="0"/>
          </a:p>
          <a:p>
            <a:pPr marL="0" indent="0">
              <a:lnSpc>
                <a:spcPct val="110000"/>
              </a:lnSpc>
              <a:spcBef>
                <a:spcPts val="0"/>
              </a:spcBef>
              <a:buNone/>
            </a:pPr>
            <a:r>
              <a:rPr lang="lt-LT" sz="1200" dirty="0"/>
              <a:t>Taip pat galima paraišką atsisiųsti.</a:t>
            </a:r>
          </a:p>
          <a:p>
            <a:pPr marL="0" indent="0">
              <a:lnSpc>
                <a:spcPct val="110000"/>
              </a:lnSpc>
              <a:spcBef>
                <a:spcPts val="0"/>
              </a:spcBef>
              <a:buNone/>
            </a:pPr>
            <a:endParaRPr lang="lt-LT" sz="1200" dirty="0"/>
          </a:p>
          <a:p>
            <a:pPr marL="0" indent="0">
              <a:lnSpc>
                <a:spcPct val="110000"/>
              </a:lnSpc>
              <a:spcBef>
                <a:spcPts val="0"/>
              </a:spcBef>
              <a:buNone/>
            </a:pPr>
            <a:r>
              <a:rPr lang="lt-LT" sz="1200" dirty="0"/>
              <a:t>Peržiūrėję arba atsisiuntę, spauskite </a:t>
            </a:r>
            <a:r>
              <a:rPr lang="lt-LT" sz="1200" b="1" dirty="0"/>
              <a:t>Grįžti į programą</a:t>
            </a:r>
            <a:r>
              <a:rPr lang="lt-LT" sz="1200" dirty="0"/>
              <a:t>.</a:t>
            </a:r>
          </a:p>
          <a:p>
            <a:pPr marL="0" indent="0">
              <a:lnSpc>
                <a:spcPct val="110000"/>
              </a:lnSpc>
              <a:spcBef>
                <a:spcPts val="0"/>
              </a:spcBef>
              <a:buNone/>
            </a:pPr>
            <a:endParaRPr lang="lt-LT" sz="1200" dirty="0"/>
          </a:p>
          <a:p>
            <a:pPr marL="0" indent="0">
              <a:lnSpc>
                <a:spcPct val="110000"/>
              </a:lnSpc>
              <a:spcBef>
                <a:spcPts val="0"/>
              </a:spcBef>
              <a:buNone/>
            </a:pPr>
            <a:r>
              <a:rPr lang="lt-LT" sz="1200" dirty="0"/>
              <a:t>Išsaugojus duomenis atsiranda mygtukas </a:t>
            </a:r>
            <a:r>
              <a:rPr lang="lt-LT" sz="1200" b="1" dirty="0"/>
              <a:t>Pateikti akreditavimui</a:t>
            </a:r>
            <a:r>
              <a:rPr lang="lt-LT" sz="1200" dirty="0"/>
              <a:t>. Paraišką pateikus akreditavimui, duomenų redaguoti nebegalima.</a:t>
            </a:r>
          </a:p>
          <a:p>
            <a:pPr marL="0" indent="0">
              <a:lnSpc>
                <a:spcPct val="110000"/>
              </a:lnSpc>
              <a:spcBef>
                <a:spcPts val="0"/>
              </a:spcBef>
              <a:buNone/>
            </a:pPr>
            <a:endParaRPr lang="lt-LT" sz="1200" dirty="0"/>
          </a:p>
          <a:p>
            <a:pPr marL="0" indent="0">
              <a:lnSpc>
                <a:spcPct val="110000"/>
              </a:lnSpc>
              <a:spcBef>
                <a:spcPts val="0"/>
              </a:spcBef>
              <a:buNone/>
            </a:pPr>
            <a:r>
              <a:rPr lang="lt-LT" sz="1200" b="1" dirty="0"/>
              <a:t>Pastaba.</a:t>
            </a:r>
            <a:r>
              <a:rPr lang="lt-LT" sz="1200" dirty="0"/>
              <a:t> Norint redaguoti paraiškos duomenis, reikia spausti </a:t>
            </a:r>
            <a:r>
              <a:rPr lang="lt-LT" sz="1200" b="1" dirty="0"/>
              <a:t>Atsisakyti prašymo akredituoti</a:t>
            </a:r>
            <a:r>
              <a:rPr lang="lt-LT" sz="1200" dirty="0"/>
              <a:t>. Po redagavimo išsaugoti ir vėl </a:t>
            </a:r>
            <a:r>
              <a:rPr lang="lt-LT" sz="1200" b="1" dirty="0"/>
              <a:t>Pateikti akreditavimui</a:t>
            </a:r>
            <a:r>
              <a:rPr lang="lt-LT" sz="1200" dirty="0"/>
              <a:t>.</a:t>
            </a:r>
          </a:p>
          <a:p>
            <a:pPr marL="0" indent="0">
              <a:lnSpc>
                <a:spcPct val="110000"/>
              </a:lnSpc>
              <a:spcBef>
                <a:spcPts val="0"/>
              </a:spcBef>
              <a:buNone/>
            </a:pPr>
            <a:endParaRPr lang="lt-LT" sz="1200" dirty="0"/>
          </a:p>
          <a:p>
            <a:pPr marL="0" indent="0">
              <a:lnSpc>
                <a:spcPct val="110000"/>
              </a:lnSpc>
              <a:spcBef>
                <a:spcPts val="0"/>
              </a:spcBef>
              <a:buNone/>
            </a:pPr>
            <a:r>
              <a:rPr lang="lt-LT" sz="1200" dirty="0"/>
              <a:t>Savivaldybei į NŠPR įvedus akreditavimo duomenis, nebegalimi jokie Akreditavimo paraiškos pakeitimai.</a:t>
            </a:r>
            <a:endParaRPr lang="lt-LT" sz="1400" baseline="0" dirty="0"/>
          </a:p>
          <a:p>
            <a:pPr>
              <a:buNone/>
            </a:pPr>
            <a:endParaRPr lang="lt-LT" dirty="0"/>
          </a:p>
        </p:txBody>
      </p:sp>
      <p:sp>
        <p:nvSpPr>
          <p:cNvPr id="11" name="Stačiakampis 10"/>
          <p:cNvSpPr/>
          <p:nvPr/>
        </p:nvSpPr>
        <p:spPr>
          <a:xfrm>
            <a:off x="2483768" y="3645024"/>
            <a:ext cx="100811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9" name="Paveikslėlis 8"/>
          <p:cNvPicPr/>
          <p:nvPr/>
        </p:nvPicPr>
        <p:blipFill>
          <a:blip r:embed="rId3" cstate="print"/>
          <a:srcRect l="19882" t="24931" r="20943" b="62742"/>
          <a:stretch>
            <a:fillRect/>
          </a:stretch>
        </p:blipFill>
        <p:spPr bwMode="auto">
          <a:xfrm>
            <a:off x="395536" y="2406957"/>
            <a:ext cx="6192688" cy="806019"/>
          </a:xfrm>
          <a:prstGeom prst="rect">
            <a:avLst/>
          </a:prstGeom>
          <a:noFill/>
          <a:ln w="9525">
            <a:noFill/>
            <a:miter lim="800000"/>
            <a:headEnd/>
            <a:tailEnd/>
          </a:ln>
        </p:spPr>
      </p:pic>
      <p:pic>
        <p:nvPicPr>
          <p:cNvPr id="10" name="Paveikslėlis 9"/>
          <p:cNvPicPr/>
          <p:nvPr/>
        </p:nvPicPr>
        <p:blipFill>
          <a:blip r:embed="rId4" cstate="print"/>
          <a:srcRect l="19709" t="25069" r="20852" b="67845"/>
          <a:stretch>
            <a:fillRect/>
          </a:stretch>
        </p:blipFill>
        <p:spPr bwMode="auto">
          <a:xfrm>
            <a:off x="395536" y="4581128"/>
            <a:ext cx="6264696" cy="466702"/>
          </a:xfrm>
          <a:prstGeom prst="rect">
            <a:avLst/>
          </a:prstGeom>
          <a:noFill/>
          <a:ln w="9525">
            <a:noFill/>
            <a:miter lim="800000"/>
            <a:headEnd/>
            <a:tailEnd/>
          </a:ln>
        </p:spPr>
      </p:pic>
      <p:sp>
        <p:nvSpPr>
          <p:cNvPr id="12" name="Stačiakampis 11"/>
          <p:cNvSpPr/>
          <p:nvPr/>
        </p:nvSpPr>
        <p:spPr>
          <a:xfrm>
            <a:off x="1043608" y="2334950"/>
            <a:ext cx="864096"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13" name="Tiesioji jungtis 12"/>
          <p:cNvCxnSpPr/>
          <p:nvPr/>
        </p:nvCxnSpPr>
        <p:spPr>
          <a:xfrm flipH="1">
            <a:off x="0" y="3429000"/>
            <a:ext cx="6588224"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Tiesioji jungtis 14"/>
          <p:cNvCxnSpPr/>
          <p:nvPr/>
        </p:nvCxnSpPr>
        <p:spPr>
          <a:xfrm flipH="1">
            <a:off x="0" y="4365104"/>
            <a:ext cx="6588224"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Tiesioji jungtis 15"/>
          <p:cNvCxnSpPr/>
          <p:nvPr/>
        </p:nvCxnSpPr>
        <p:spPr>
          <a:xfrm flipH="1">
            <a:off x="0" y="5229200"/>
            <a:ext cx="6588224"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aveikslėlis 13"/>
          <p:cNvPicPr/>
          <p:nvPr/>
        </p:nvPicPr>
        <p:blipFill>
          <a:blip r:embed="rId5" cstate="print"/>
          <a:srcRect l="19924" t="14408" r="23136" b="65578"/>
          <a:stretch>
            <a:fillRect/>
          </a:stretch>
        </p:blipFill>
        <p:spPr bwMode="auto">
          <a:xfrm>
            <a:off x="395536" y="548680"/>
            <a:ext cx="6120680" cy="1343564"/>
          </a:xfrm>
          <a:prstGeom prst="rect">
            <a:avLst/>
          </a:prstGeom>
          <a:noFill/>
          <a:ln w="9525">
            <a:noFill/>
            <a:miter lim="800000"/>
            <a:headEnd/>
            <a:tailEnd/>
          </a:ln>
        </p:spPr>
      </p:pic>
      <p:sp>
        <p:nvSpPr>
          <p:cNvPr id="17" name="Stačiakampis 16"/>
          <p:cNvSpPr/>
          <p:nvPr/>
        </p:nvSpPr>
        <p:spPr>
          <a:xfrm>
            <a:off x="1187624" y="476672"/>
            <a:ext cx="64807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1600"/>
          </a:p>
        </p:txBody>
      </p:sp>
      <p:cxnSp>
        <p:nvCxnSpPr>
          <p:cNvPr id="18" name="Tiesioji jungtis 17"/>
          <p:cNvCxnSpPr/>
          <p:nvPr/>
        </p:nvCxnSpPr>
        <p:spPr>
          <a:xfrm flipH="1">
            <a:off x="0" y="2132856"/>
            <a:ext cx="6588224"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tačiakampis 10">
            <a:extLst>
              <a:ext uri="{FF2B5EF4-FFF2-40B4-BE49-F238E27FC236}">
                <a16:creationId xmlns:a16="http://schemas.microsoft.com/office/drawing/2014/main" id="{680587A3-D275-4EE8-ABFB-A1A571D0BE53}"/>
              </a:ext>
            </a:extLst>
          </p:cNvPr>
          <p:cNvSpPr/>
          <p:nvPr/>
        </p:nvSpPr>
        <p:spPr>
          <a:xfrm>
            <a:off x="4100668" y="1556792"/>
            <a:ext cx="1872208" cy="288032"/>
          </a:xfrm>
          <a:prstGeom prst="rect">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highlight>
                <a:srgbClr val="820064"/>
              </a:highlight>
            </a:endParaRPr>
          </a:p>
        </p:txBody>
      </p:sp>
      <p:sp>
        <p:nvSpPr>
          <p:cNvPr id="11" name="Stačiakampis 10"/>
          <p:cNvSpPr/>
          <p:nvPr/>
        </p:nvSpPr>
        <p:spPr>
          <a:xfrm>
            <a:off x="1331640" y="3041678"/>
            <a:ext cx="1872208" cy="288032"/>
          </a:xfrm>
          <a:prstGeom prst="rect">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highlight>
                <a:srgbClr val="820064"/>
              </a:highlight>
            </a:endParaRPr>
          </a:p>
        </p:txBody>
      </p:sp>
      <p:cxnSp>
        <p:nvCxnSpPr>
          <p:cNvPr id="18" name="Tiesioji jungtis 17"/>
          <p:cNvCxnSpPr>
            <a:cxnSpLocks/>
          </p:cNvCxnSpPr>
          <p:nvPr/>
        </p:nvCxnSpPr>
        <p:spPr>
          <a:xfrm flipH="1">
            <a:off x="0" y="2492896"/>
            <a:ext cx="7956376"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Stačiakampis 10">
            <a:extLst>
              <a:ext uri="{FF2B5EF4-FFF2-40B4-BE49-F238E27FC236}">
                <a16:creationId xmlns:a16="http://schemas.microsoft.com/office/drawing/2014/main" id="{7D9BF34F-D5D4-4D27-AA86-3D28270B4D6B}"/>
              </a:ext>
            </a:extLst>
          </p:cNvPr>
          <p:cNvSpPr/>
          <p:nvPr/>
        </p:nvSpPr>
        <p:spPr>
          <a:xfrm>
            <a:off x="1331640" y="5373218"/>
            <a:ext cx="1872208" cy="576052"/>
          </a:xfrm>
          <a:prstGeom prst="rect">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highlight>
                <a:srgbClr val="820064"/>
              </a:highlight>
            </a:endParaRPr>
          </a:p>
        </p:txBody>
      </p:sp>
      <p:sp>
        <p:nvSpPr>
          <p:cNvPr id="20" name="Stačiakampis 10">
            <a:extLst>
              <a:ext uri="{FF2B5EF4-FFF2-40B4-BE49-F238E27FC236}">
                <a16:creationId xmlns:a16="http://schemas.microsoft.com/office/drawing/2014/main" id="{1CF08B97-37FC-4667-B730-A828D1F67BB1}"/>
              </a:ext>
            </a:extLst>
          </p:cNvPr>
          <p:cNvSpPr/>
          <p:nvPr/>
        </p:nvSpPr>
        <p:spPr>
          <a:xfrm>
            <a:off x="1331640" y="4293096"/>
            <a:ext cx="1872208" cy="288032"/>
          </a:xfrm>
          <a:prstGeom prst="rect">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highlight>
                <a:srgbClr val="820064"/>
              </a:highlight>
            </a:endParaRPr>
          </a:p>
        </p:txBody>
      </p:sp>
      <p:sp>
        <p:nvSpPr>
          <p:cNvPr id="21" name="Stačiakampis 10">
            <a:extLst>
              <a:ext uri="{FF2B5EF4-FFF2-40B4-BE49-F238E27FC236}">
                <a16:creationId xmlns:a16="http://schemas.microsoft.com/office/drawing/2014/main" id="{D5447416-7AD1-4138-B354-88CF2361E034}"/>
              </a:ext>
            </a:extLst>
          </p:cNvPr>
          <p:cNvSpPr/>
          <p:nvPr/>
        </p:nvSpPr>
        <p:spPr>
          <a:xfrm>
            <a:off x="1331640" y="1556792"/>
            <a:ext cx="1872208" cy="288032"/>
          </a:xfrm>
          <a:prstGeom prst="rect">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highlight>
                <a:srgbClr val="820064"/>
              </a:highlight>
            </a:endParaRPr>
          </a:p>
        </p:txBody>
      </p:sp>
      <p:sp>
        <p:nvSpPr>
          <p:cNvPr id="22" name="Stačiakampis 10">
            <a:extLst>
              <a:ext uri="{FF2B5EF4-FFF2-40B4-BE49-F238E27FC236}">
                <a16:creationId xmlns:a16="http://schemas.microsoft.com/office/drawing/2014/main" id="{1AA16F78-E409-433D-B8BF-7212353AE547}"/>
              </a:ext>
            </a:extLst>
          </p:cNvPr>
          <p:cNvSpPr/>
          <p:nvPr/>
        </p:nvSpPr>
        <p:spPr>
          <a:xfrm>
            <a:off x="4103479" y="3047079"/>
            <a:ext cx="1872208" cy="288032"/>
          </a:xfrm>
          <a:prstGeom prst="rect">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highlight>
                <a:srgbClr val="820064"/>
              </a:highlight>
            </a:endParaRPr>
          </a:p>
        </p:txBody>
      </p:sp>
      <p:sp>
        <p:nvSpPr>
          <p:cNvPr id="23" name="Stačiakampis 10">
            <a:extLst>
              <a:ext uri="{FF2B5EF4-FFF2-40B4-BE49-F238E27FC236}">
                <a16:creationId xmlns:a16="http://schemas.microsoft.com/office/drawing/2014/main" id="{ECD61249-E3DC-4B34-833B-E44274FD6E67}"/>
              </a:ext>
            </a:extLst>
          </p:cNvPr>
          <p:cNvSpPr/>
          <p:nvPr/>
        </p:nvSpPr>
        <p:spPr>
          <a:xfrm>
            <a:off x="4093950" y="4293096"/>
            <a:ext cx="1872208" cy="288032"/>
          </a:xfrm>
          <a:prstGeom prst="rect">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b="1" dirty="0">
              <a:highlight>
                <a:srgbClr val="820064"/>
              </a:highlight>
            </a:endParaRPr>
          </a:p>
        </p:txBody>
      </p:sp>
      <p:sp>
        <p:nvSpPr>
          <p:cNvPr id="24" name="Stačiakampis 10">
            <a:extLst>
              <a:ext uri="{FF2B5EF4-FFF2-40B4-BE49-F238E27FC236}">
                <a16:creationId xmlns:a16="http://schemas.microsoft.com/office/drawing/2014/main" id="{1C015750-39B9-4C19-BA2F-40C0CACC1BB2}"/>
              </a:ext>
            </a:extLst>
          </p:cNvPr>
          <p:cNvSpPr/>
          <p:nvPr/>
        </p:nvSpPr>
        <p:spPr>
          <a:xfrm>
            <a:off x="4103479" y="5373218"/>
            <a:ext cx="1872208" cy="576052"/>
          </a:xfrm>
          <a:prstGeom prst="rect">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highlight>
                <a:srgbClr val="820064"/>
              </a:highlight>
            </a:endParaRPr>
          </a:p>
        </p:txBody>
      </p:sp>
      <p:cxnSp>
        <p:nvCxnSpPr>
          <p:cNvPr id="26" name="Tiesioji jungtis 17">
            <a:extLst>
              <a:ext uri="{FF2B5EF4-FFF2-40B4-BE49-F238E27FC236}">
                <a16:creationId xmlns:a16="http://schemas.microsoft.com/office/drawing/2014/main" id="{7D025480-1FEB-485C-BCA0-19A7F7773653}"/>
              </a:ext>
            </a:extLst>
          </p:cNvPr>
          <p:cNvCxnSpPr>
            <a:cxnSpLocks/>
          </p:cNvCxnSpPr>
          <p:nvPr/>
        </p:nvCxnSpPr>
        <p:spPr>
          <a:xfrm flipH="1">
            <a:off x="0" y="3717032"/>
            <a:ext cx="7956376"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Tiesioji jungtis 17">
            <a:extLst>
              <a:ext uri="{FF2B5EF4-FFF2-40B4-BE49-F238E27FC236}">
                <a16:creationId xmlns:a16="http://schemas.microsoft.com/office/drawing/2014/main" id="{C11A9754-6600-4607-AA68-5A2E0A2C7FB5}"/>
              </a:ext>
            </a:extLst>
          </p:cNvPr>
          <p:cNvCxnSpPr>
            <a:cxnSpLocks/>
          </p:cNvCxnSpPr>
          <p:nvPr/>
        </p:nvCxnSpPr>
        <p:spPr>
          <a:xfrm flipH="1">
            <a:off x="0" y="4941168"/>
            <a:ext cx="7956376"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Antraštė 4"/>
          <p:cNvSpPr>
            <a:spLocks noGrp="1"/>
          </p:cNvSpPr>
          <p:nvPr>
            <p:ph type="title"/>
          </p:nvPr>
        </p:nvSpPr>
        <p:spPr>
          <a:xfrm>
            <a:off x="457200" y="273050"/>
            <a:ext cx="8147248" cy="6324302"/>
          </a:xfrm>
        </p:spPr>
        <p:txBody>
          <a:bodyPr>
            <a:normAutofit/>
          </a:bodyPr>
          <a:lstStyle/>
          <a:p>
            <a:r>
              <a:rPr lang="lt-LT" dirty="0">
                <a:solidFill>
                  <a:srgbClr val="AB0970"/>
                </a:solidFill>
                <a:latin typeface="Times New Roman"/>
              </a:rPr>
              <a:t>Svarbios datos</a:t>
            </a:r>
            <a:br>
              <a:rPr lang="lt-LT" dirty="0">
                <a:solidFill>
                  <a:srgbClr val="AB0970"/>
                </a:solidFill>
                <a:latin typeface="Times New Roman"/>
              </a:rPr>
            </a:br>
            <a:br>
              <a:rPr lang="lt-LT" dirty="0">
                <a:solidFill>
                  <a:srgbClr val="AB0970"/>
                </a:solidFill>
                <a:latin typeface="Times New Roman"/>
              </a:rPr>
            </a:br>
            <a:r>
              <a:rPr lang="lt-LT" sz="1200" b="0" dirty="0">
                <a:latin typeface="+mn-lt"/>
              </a:rPr>
              <a:t>Užregistruotą NVŠ programą su sistemoje užpildyta Akreditavimo paraiška </a:t>
            </a:r>
            <a:r>
              <a:rPr lang="lt-LT" sz="1200" dirty="0">
                <a:latin typeface="+mn-lt"/>
              </a:rPr>
              <a:t>pateikti akreditavimui </a:t>
            </a:r>
            <a:r>
              <a:rPr lang="lt-LT" sz="1200" b="0" dirty="0">
                <a:latin typeface="+mn-lt"/>
              </a:rPr>
              <a:t>(vertinimui) reikia iki:</a:t>
            </a:r>
            <a:br>
              <a:rPr lang="lt-LT" sz="1200" b="0" dirty="0">
                <a:latin typeface="+mn-lt"/>
              </a:rPr>
            </a:br>
            <a:br>
              <a:rPr lang="lt-LT" sz="1200" b="0" dirty="0">
                <a:latin typeface="+mn-lt"/>
              </a:rPr>
            </a:br>
            <a:r>
              <a:rPr lang="lt-LT" sz="1200" b="0" dirty="0">
                <a:latin typeface="+mn-lt"/>
              </a:rPr>
              <a:t>	</a:t>
            </a:r>
            <a:r>
              <a:rPr lang="lt-LT" sz="1200" dirty="0">
                <a:solidFill>
                  <a:srgbClr val="820064"/>
                </a:solidFill>
                <a:latin typeface="+mn-lt"/>
              </a:rPr>
              <a:t>birželio 1 d. 			spalio 1 d.</a:t>
            </a:r>
            <a:br>
              <a:rPr lang="lt-LT" sz="1200" dirty="0">
                <a:solidFill>
                  <a:srgbClr val="820064"/>
                </a:solidFill>
                <a:latin typeface="+mn-lt"/>
              </a:rPr>
            </a:br>
            <a:br>
              <a:rPr lang="lt-LT" sz="1200" b="0" dirty="0">
                <a:latin typeface="+mn-lt"/>
              </a:rPr>
            </a:br>
            <a:r>
              <a:rPr lang="lt-LT" sz="1200" dirty="0">
                <a:latin typeface="+mn-lt"/>
              </a:rPr>
              <a:t>Dėmesio!</a:t>
            </a:r>
            <a:r>
              <a:rPr lang="lt-LT" sz="1200" b="0" dirty="0">
                <a:latin typeface="+mn-lt"/>
              </a:rPr>
              <a:t> Programa registravimui turi būti pateikta prieš dvi darbo dienas iki Akreditavimo paraiškos teikimo termino. </a:t>
            </a:r>
            <a:br>
              <a:rPr lang="lt-LT" sz="1200" b="0" dirty="0">
                <a:latin typeface="+mn-lt"/>
              </a:rPr>
            </a:br>
            <a:br>
              <a:rPr lang="lt-LT" sz="1200" b="0" dirty="0">
                <a:latin typeface="+mn-lt"/>
              </a:rPr>
            </a:br>
            <a:br>
              <a:rPr lang="lt-LT" sz="1200" b="0" dirty="0">
                <a:latin typeface="+mn-lt"/>
              </a:rPr>
            </a:br>
            <a:br>
              <a:rPr lang="lt-LT" sz="1200" b="0" dirty="0">
                <a:latin typeface="+mn-lt"/>
              </a:rPr>
            </a:br>
            <a:r>
              <a:rPr lang="lt-LT" sz="1200" b="0" dirty="0">
                <a:latin typeface="+mn-lt"/>
              </a:rPr>
              <a:t>Savivaldybė arba LMNŠC programą įvertina ir NŠPR </a:t>
            </a:r>
            <a:r>
              <a:rPr lang="lt-LT" sz="1200" dirty="0">
                <a:latin typeface="+mn-lt"/>
              </a:rPr>
              <a:t>pažymi akreditavimą </a:t>
            </a:r>
            <a:r>
              <a:rPr lang="lt-LT" sz="1200" b="0" dirty="0">
                <a:latin typeface="+mn-lt"/>
              </a:rPr>
              <a:t>iki:</a:t>
            </a:r>
            <a:br>
              <a:rPr lang="lt-LT" sz="1200" b="0" dirty="0">
                <a:latin typeface="+mn-lt"/>
              </a:rPr>
            </a:br>
            <a:br>
              <a:rPr lang="lt-LT" sz="1200" b="0" dirty="0">
                <a:latin typeface="+mn-lt"/>
              </a:rPr>
            </a:br>
            <a:r>
              <a:rPr lang="lt-LT" sz="1200" b="0" dirty="0">
                <a:latin typeface="+mn-lt"/>
              </a:rPr>
              <a:t>	</a:t>
            </a:r>
            <a:r>
              <a:rPr lang="lt-LT" sz="1200" dirty="0">
                <a:solidFill>
                  <a:srgbClr val="820064"/>
                </a:solidFill>
                <a:latin typeface="+mn-lt"/>
              </a:rPr>
              <a:t>rugpjūčio 1 d. 			gruodžio 1 d.</a:t>
            </a:r>
            <a:br>
              <a:rPr lang="lt-LT" sz="1200" dirty="0">
                <a:solidFill>
                  <a:srgbClr val="820064"/>
                </a:solidFill>
                <a:latin typeface="+mn-lt"/>
              </a:rPr>
            </a:br>
            <a:br>
              <a:rPr lang="lt-LT" sz="1200" dirty="0">
                <a:solidFill>
                  <a:srgbClr val="820064"/>
                </a:solidFill>
                <a:latin typeface="+mn-lt"/>
              </a:rPr>
            </a:br>
            <a:br>
              <a:rPr lang="lt-LT" sz="1200" dirty="0">
                <a:solidFill>
                  <a:srgbClr val="820064"/>
                </a:solidFill>
                <a:latin typeface="+mn-lt"/>
              </a:rPr>
            </a:br>
            <a:br>
              <a:rPr lang="lt-LT" sz="1200" dirty="0">
                <a:solidFill>
                  <a:srgbClr val="820064"/>
                </a:solidFill>
                <a:latin typeface="+mn-lt"/>
              </a:rPr>
            </a:br>
            <a:br>
              <a:rPr lang="lt-LT" sz="1200" dirty="0">
                <a:solidFill>
                  <a:srgbClr val="820064"/>
                </a:solidFill>
                <a:latin typeface="+mn-lt"/>
              </a:rPr>
            </a:br>
            <a:r>
              <a:rPr lang="lt-LT" sz="1200" b="0" dirty="0">
                <a:latin typeface="+mn-lt"/>
              </a:rPr>
              <a:t>Programos teikėjas turi nurodyti vykdymo vietų savivaldybes ir </a:t>
            </a:r>
            <a:r>
              <a:rPr lang="lt-LT" sz="1200" dirty="0">
                <a:latin typeface="+mn-lt"/>
              </a:rPr>
              <a:t>pateikti finansavimui </a:t>
            </a:r>
            <a:r>
              <a:rPr lang="lt-LT" sz="1200" b="0" dirty="0">
                <a:latin typeface="+mn-lt"/>
              </a:rPr>
              <a:t>iki:</a:t>
            </a:r>
            <a:br>
              <a:rPr lang="lt-LT" sz="1200" b="0" dirty="0">
                <a:latin typeface="+mn-lt"/>
              </a:rPr>
            </a:br>
            <a:br>
              <a:rPr lang="lt-LT" sz="1200" b="0" dirty="0">
                <a:latin typeface="+mn-lt"/>
              </a:rPr>
            </a:br>
            <a:r>
              <a:rPr lang="lt-LT" sz="1200" b="0" dirty="0">
                <a:latin typeface="+mn-lt"/>
              </a:rPr>
              <a:t>	</a:t>
            </a:r>
            <a:r>
              <a:rPr lang="lt-LT" sz="1200" dirty="0">
                <a:solidFill>
                  <a:srgbClr val="820064"/>
                </a:solidFill>
                <a:latin typeface="+mn-lt"/>
              </a:rPr>
              <a:t>rugpjūčio 31 d. 		gruodžio 31 d.</a:t>
            </a:r>
            <a:br>
              <a:rPr lang="lt-LT" sz="1200" dirty="0">
                <a:solidFill>
                  <a:srgbClr val="820064"/>
                </a:solidFill>
                <a:latin typeface="+mn-lt"/>
              </a:rPr>
            </a:br>
            <a:br>
              <a:rPr lang="lt-LT" sz="1200" b="0" dirty="0">
                <a:latin typeface="+mn-lt"/>
              </a:rPr>
            </a:br>
            <a:br>
              <a:rPr lang="lt-LT" sz="1200" b="0" dirty="0">
                <a:latin typeface="+mn-lt"/>
              </a:rPr>
            </a:br>
            <a:br>
              <a:rPr lang="lt-LT" sz="1200" b="0" dirty="0">
                <a:latin typeface="+mn-lt"/>
              </a:rPr>
            </a:br>
            <a:r>
              <a:rPr lang="lt-LT" sz="1200" b="0" dirty="0"/>
              <a:t>Savivaldybė arba LMNŠC n</a:t>
            </a:r>
            <a:r>
              <a:rPr lang="lt-LT" sz="1200" b="0" dirty="0">
                <a:latin typeface="+mn-lt"/>
              </a:rPr>
              <a:t>usprendžia, ar programa bus finansuojama iki:</a:t>
            </a:r>
            <a:br>
              <a:rPr lang="lt-LT" sz="1200" b="0" dirty="0">
                <a:latin typeface="+mn-lt"/>
              </a:rPr>
            </a:br>
            <a:br>
              <a:rPr lang="lt-LT" sz="1200" b="0" dirty="0">
                <a:latin typeface="+mn-lt"/>
              </a:rPr>
            </a:br>
            <a:r>
              <a:rPr lang="lt-LT" sz="1200" b="0" dirty="0">
                <a:latin typeface="+mn-lt"/>
              </a:rPr>
              <a:t>	</a:t>
            </a:r>
            <a:r>
              <a:rPr lang="lt-LT" sz="1200" dirty="0">
                <a:solidFill>
                  <a:srgbClr val="820064"/>
                </a:solidFill>
                <a:latin typeface="+mn-lt"/>
              </a:rPr>
              <a:t>rugsėjo 15 d.			sausio 15 d.</a:t>
            </a:r>
            <a:br>
              <a:rPr lang="lt-LT" sz="1200" dirty="0">
                <a:solidFill>
                  <a:srgbClr val="820064"/>
                </a:solidFill>
                <a:latin typeface="+mn-lt"/>
              </a:rPr>
            </a:br>
            <a:r>
              <a:rPr lang="lt-LT" sz="1200" dirty="0">
                <a:solidFill>
                  <a:srgbClr val="820064"/>
                </a:solidFill>
                <a:latin typeface="+mn-lt"/>
              </a:rPr>
              <a:t>	rugsėjo 20 d. (LMNŠC)</a:t>
            </a:r>
            <a:r>
              <a:rPr lang="lt-LT" sz="1200" b="0" dirty="0">
                <a:latin typeface="+mn-lt"/>
              </a:rPr>
              <a:t>		</a:t>
            </a:r>
            <a:r>
              <a:rPr lang="lt-LT" sz="1200" dirty="0">
                <a:solidFill>
                  <a:srgbClr val="820064"/>
                </a:solidFill>
                <a:latin typeface="+mn-lt"/>
              </a:rPr>
              <a:t>sausio 20 d. (LMNŠC)</a:t>
            </a:r>
            <a:br>
              <a:rPr lang="lt-LT" sz="1200" dirty="0">
                <a:solidFill>
                  <a:srgbClr val="820064"/>
                </a:solidFill>
                <a:latin typeface="+mn-lt"/>
              </a:rPr>
            </a:br>
            <a:br>
              <a:rPr lang="lt-LT" sz="1200" b="0" dirty="0">
                <a:latin typeface="+mn-lt"/>
              </a:rPr>
            </a:br>
            <a:br>
              <a:rPr lang="lt-LT" sz="1200" b="0" dirty="0">
                <a:latin typeface="+mn-lt"/>
              </a:rPr>
            </a:br>
            <a:r>
              <a:rPr lang="lt-LT" sz="1200" dirty="0">
                <a:latin typeface="+mn-lt"/>
              </a:rPr>
              <a:t>Pateikus finansavimui arba Savivaldybei NŠPR patvirtinus finansavimą, reikia įvesti vykdymo vietos adresą ir užpildyti tvarkaraštį.</a:t>
            </a:r>
            <a:endParaRPr lang="lt-LT" dirty="0">
              <a:solidFill>
                <a:srgbClr val="AB0970"/>
              </a:solidFill>
              <a:latin typeface="+mn-lt"/>
            </a:endParaRPr>
          </a:p>
        </p:txBody>
      </p:sp>
    </p:spTree>
    <p:extLst>
      <p:ext uri="{BB962C8B-B14F-4D97-AF65-F5344CB8AC3E}">
        <p14:creationId xmlns:p14="http://schemas.microsoft.com/office/powerpoint/2010/main" val="738651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veikslėlis 12"/>
          <p:cNvPicPr/>
          <p:nvPr/>
        </p:nvPicPr>
        <p:blipFill>
          <a:blip r:embed="rId2" cstate="print"/>
          <a:srcRect l="19536" t="25069" r="20683" b="63712"/>
          <a:stretch>
            <a:fillRect/>
          </a:stretch>
        </p:blipFill>
        <p:spPr bwMode="auto">
          <a:xfrm>
            <a:off x="395536" y="1052736"/>
            <a:ext cx="5959056" cy="698739"/>
          </a:xfrm>
          <a:prstGeom prst="rect">
            <a:avLst/>
          </a:prstGeom>
          <a:noFill/>
          <a:ln w="9525">
            <a:noFill/>
            <a:miter lim="800000"/>
            <a:headEnd/>
            <a:tailEnd/>
          </a:ln>
        </p:spPr>
      </p:pic>
      <p:sp>
        <p:nvSpPr>
          <p:cNvPr id="5" name="Antraštė 4"/>
          <p:cNvSpPr>
            <a:spLocks noGrp="1"/>
          </p:cNvSpPr>
          <p:nvPr>
            <p:ph type="title"/>
          </p:nvPr>
        </p:nvSpPr>
        <p:spPr>
          <a:xfrm>
            <a:off x="457200" y="273050"/>
            <a:ext cx="6275040" cy="6324302"/>
          </a:xfrm>
        </p:spPr>
        <p:txBody>
          <a:bodyPr>
            <a:normAutofit/>
          </a:bodyPr>
          <a:lstStyle/>
          <a:p>
            <a:pPr lvl="0"/>
            <a:r>
              <a:rPr lang="lt-LT" dirty="0">
                <a:solidFill>
                  <a:srgbClr val="AB0970"/>
                </a:solidFill>
                <a:latin typeface="Times New Roman"/>
              </a:rPr>
              <a:t>3. Teikimas finansavimui</a:t>
            </a: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endParaRPr lang="lt-LT" dirty="0">
              <a:solidFill>
                <a:srgbClr val="AB0970"/>
              </a:solidFill>
              <a:latin typeface="Times New Roman"/>
            </a:endParaRPr>
          </a:p>
        </p:txBody>
      </p:sp>
      <p:sp>
        <p:nvSpPr>
          <p:cNvPr id="6" name="Turinio vietos rezervavimo ženklas 5"/>
          <p:cNvSpPr>
            <a:spLocks noGrp="1"/>
          </p:cNvSpPr>
          <p:nvPr>
            <p:ph idx="1"/>
          </p:nvPr>
        </p:nvSpPr>
        <p:spPr>
          <a:xfrm>
            <a:off x="6732240" y="273050"/>
            <a:ext cx="1954560" cy="5853113"/>
          </a:xfrm>
        </p:spPr>
        <p:txBody>
          <a:bodyPr>
            <a:normAutofit/>
          </a:bodyPr>
          <a:lstStyle/>
          <a:p>
            <a:pPr marL="0" indent="0">
              <a:spcBef>
                <a:spcPts val="0"/>
              </a:spcBef>
              <a:buNone/>
            </a:pPr>
            <a:endParaRPr lang="lt-LT" sz="1200" dirty="0"/>
          </a:p>
          <a:p>
            <a:pPr marL="0" indent="0">
              <a:spcBef>
                <a:spcPts val="0"/>
              </a:spcBef>
              <a:buNone/>
            </a:pPr>
            <a:r>
              <a:rPr lang="lt-LT" sz="1200" dirty="0"/>
              <a:t>Savivaldybei į NŠPR įvedus programos akreditavimo duomenis, atsiranda galimybė pasirinkti savivaldybes ir programą teikti finansavimui.</a:t>
            </a:r>
          </a:p>
          <a:p>
            <a:pPr marL="0" indent="0">
              <a:spcBef>
                <a:spcPts val="0"/>
              </a:spcBef>
              <a:buNone/>
            </a:pPr>
            <a:endParaRPr lang="lt-LT" sz="1200" dirty="0"/>
          </a:p>
          <a:p>
            <a:pPr marL="0" indent="0">
              <a:spcBef>
                <a:spcPts val="0"/>
              </a:spcBef>
              <a:buNone/>
            </a:pPr>
            <a:r>
              <a:rPr lang="lt-LT" sz="1200" dirty="0"/>
              <a:t>Atsidarę programą, spauskite mygtuką </a:t>
            </a:r>
            <a:r>
              <a:rPr lang="lt-LT" sz="1200" b="1" dirty="0"/>
              <a:t>Pateikti finansavimui</a:t>
            </a:r>
            <a:r>
              <a:rPr lang="lt-LT" sz="1200" dirty="0"/>
              <a:t>.</a:t>
            </a:r>
          </a:p>
          <a:p>
            <a:pPr marL="0" indent="0">
              <a:spcBef>
                <a:spcPts val="0"/>
              </a:spcBef>
              <a:buNone/>
            </a:pPr>
            <a:endParaRPr lang="lt-LT" sz="1200" dirty="0"/>
          </a:p>
          <a:p>
            <a:pPr marL="0" indent="0">
              <a:spcBef>
                <a:spcPts val="0"/>
              </a:spcBef>
              <a:buNone/>
            </a:pPr>
            <a:r>
              <a:rPr lang="lt-LT" sz="1200" dirty="0"/>
              <a:t>Atsidariusioje </a:t>
            </a:r>
            <a:r>
              <a:rPr lang="lt-LT" sz="1200" i="1" dirty="0"/>
              <a:t>Finansavimo ir vykdymo vietų</a:t>
            </a:r>
            <a:r>
              <a:rPr lang="lt-LT" sz="1200" dirty="0"/>
              <a:t> skiltyje reikia nurodyti savivaldybes, kurioms teiksite programą finansuoti (t. y. kuriose vykdysite veiklą). </a:t>
            </a:r>
          </a:p>
          <a:p>
            <a:pPr marL="0" indent="0">
              <a:spcBef>
                <a:spcPts val="0"/>
              </a:spcBef>
              <a:buNone/>
            </a:pPr>
            <a:r>
              <a:rPr lang="lt-LT" sz="1200" dirty="0"/>
              <a:t>Spauskite </a:t>
            </a:r>
            <a:r>
              <a:rPr lang="lt-LT" sz="1200" b="1" dirty="0"/>
              <a:t>Pridėti</a:t>
            </a:r>
            <a:r>
              <a:rPr lang="lt-LT" sz="1200" dirty="0"/>
              <a:t> (apačioje) ir pasirinkite savivaldybes.</a:t>
            </a:r>
          </a:p>
          <a:p>
            <a:pPr marL="0" indent="0">
              <a:spcBef>
                <a:spcPts val="0"/>
              </a:spcBef>
              <a:buNone/>
            </a:pPr>
            <a:endParaRPr lang="lt-LT" sz="1200" dirty="0"/>
          </a:p>
          <a:p>
            <a:pPr marL="0" indent="0">
              <a:spcBef>
                <a:spcPts val="0"/>
              </a:spcBef>
              <a:buNone/>
            </a:pPr>
            <a:r>
              <a:rPr lang="lt-LT" sz="1200" b="1" dirty="0"/>
              <a:t>Pastaba.</a:t>
            </a:r>
            <a:r>
              <a:rPr lang="lt-LT" sz="1200" dirty="0"/>
              <a:t> Galima pasirinkti visas savivaldybes, kuriose planuojate vykdyti veiklą. Savivaldybes galima pridėti, pašalinti, redaguoti kainą.</a:t>
            </a:r>
          </a:p>
          <a:p>
            <a:pPr marL="0" indent="0">
              <a:spcBef>
                <a:spcPts val="0"/>
              </a:spcBef>
              <a:buNone/>
            </a:pPr>
            <a:endParaRPr lang="lt-LT" sz="1200" dirty="0"/>
          </a:p>
          <a:p>
            <a:pPr marL="0" indent="0">
              <a:spcBef>
                <a:spcPts val="0"/>
              </a:spcBef>
              <a:buNone/>
            </a:pPr>
            <a:r>
              <a:rPr lang="lt-LT" sz="1200" dirty="0"/>
              <a:t>Pasirinkę savivaldybes, spauskite </a:t>
            </a:r>
            <a:r>
              <a:rPr lang="lt-LT" sz="1200" dirty="0" err="1"/>
              <a:t>rodyklėlės</a:t>
            </a:r>
            <a:r>
              <a:rPr lang="lt-LT" sz="1200" dirty="0"/>
              <a:t> simbolį (dešinėje), ir programa bus pateikta finansavimui.</a:t>
            </a:r>
          </a:p>
          <a:p>
            <a:pPr mar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400" baseline="0" dirty="0"/>
          </a:p>
          <a:p>
            <a:pPr marL="0" lvl="0" indent="0">
              <a:spcBef>
                <a:spcPts val="0"/>
              </a:spcBef>
              <a:buNone/>
            </a:pPr>
            <a:endParaRPr lang="lt-LT" sz="1400" baseline="0" dirty="0"/>
          </a:p>
          <a:p>
            <a:pPr>
              <a:buNone/>
            </a:pPr>
            <a:endParaRPr lang="lt-LT" dirty="0"/>
          </a:p>
        </p:txBody>
      </p:sp>
      <p:sp>
        <p:nvSpPr>
          <p:cNvPr id="11" name="Stačiakampis 10"/>
          <p:cNvSpPr/>
          <p:nvPr/>
        </p:nvSpPr>
        <p:spPr>
          <a:xfrm>
            <a:off x="1403648" y="1268760"/>
            <a:ext cx="1008112"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4" name="Paveikslėlis 13"/>
          <p:cNvPicPr/>
          <p:nvPr/>
        </p:nvPicPr>
        <p:blipFill>
          <a:blip r:embed="rId3" cstate="print"/>
          <a:srcRect l="20401" t="25069" r="20695" b="55125"/>
          <a:stretch>
            <a:fillRect/>
          </a:stretch>
        </p:blipFill>
        <p:spPr bwMode="auto">
          <a:xfrm>
            <a:off x="467544" y="1916832"/>
            <a:ext cx="5872792" cy="1233577"/>
          </a:xfrm>
          <a:prstGeom prst="rect">
            <a:avLst/>
          </a:prstGeom>
          <a:noFill/>
          <a:ln w="9525">
            <a:noFill/>
            <a:miter lim="800000"/>
            <a:headEnd/>
            <a:tailEnd/>
          </a:ln>
        </p:spPr>
      </p:pic>
      <p:sp>
        <p:nvSpPr>
          <p:cNvPr id="15" name="Stačiakampis 14"/>
          <p:cNvSpPr/>
          <p:nvPr/>
        </p:nvSpPr>
        <p:spPr>
          <a:xfrm>
            <a:off x="467544" y="2852936"/>
            <a:ext cx="1008112"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6" name="Paveikslėlis 15"/>
          <p:cNvPicPr/>
          <p:nvPr/>
        </p:nvPicPr>
        <p:blipFill>
          <a:blip r:embed="rId4" cstate="print"/>
          <a:srcRect l="19973" t="25069" r="21111" b="50652"/>
          <a:stretch>
            <a:fillRect/>
          </a:stretch>
        </p:blipFill>
        <p:spPr bwMode="auto">
          <a:xfrm>
            <a:off x="467544" y="3356992"/>
            <a:ext cx="5872684" cy="1512168"/>
          </a:xfrm>
          <a:prstGeom prst="rect">
            <a:avLst/>
          </a:prstGeom>
          <a:noFill/>
          <a:ln w="9525">
            <a:noFill/>
            <a:miter lim="800000"/>
            <a:headEnd/>
            <a:tailEnd/>
          </a:ln>
        </p:spPr>
      </p:pic>
      <p:pic>
        <p:nvPicPr>
          <p:cNvPr id="17" name="Paveikslėlis 16"/>
          <p:cNvPicPr/>
          <p:nvPr/>
        </p:nvPicPr>
        <p:blipFill rotWithShape="1">
          <a:blip r:embed="rId5" cstate="print"/>
          <a:srcRect l="19968" t="24931" r="21024" b="51107"/>
          <a:stretch/>
        </p:blipFill>
        <p:spPr bwMode="auto">
          <a:xfrm>
            <a:off x="467544" y="5013176"/>
            <a:ext cx="5882533" cy="1492211"/>
          </a:xfrm>
          <a:prstGeom prst="rect">
            <a:avLst/>
          </a:prstGeom>
          <a:noFill/>
          <a:ln>
            <a:noFill/>
          </a:ln>
          <a:extLst>
            <a:ext uri="{53640926-AAD7-44D8-BBD7-CCE9431645EC}">
              <a14:shadowObscured xmlns:a14="http://schemas.microsoft.com/office/drawing/2010/main"/>
            </a:ext>
          </a:extLst>
        </p:spPr>
      </p:pic>
      <p:sp>
        <p:nvSpPr>
          <p:cNvPr id="18" name="Stačiakampis 17"/>
          <p:cNvSpPr/>
          <p:nvPr/>
        </p:nvSpPr>
        <p:spPr>
          <a:xfrm>
            <a:off x="5580112" y="4077072"/>
            <a:ext cx="216024"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12" name="Tiesioji jungtis 11"/>
          <p:cNvCxnSpPr/>
          <p:nvPr/>
        </p:nvCxnSpPr>
        <p:spPr>
          <a:xfrm flipH="1">
            <a:off x="0" y="1844824"/>
            <a:ext cx="630019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Tiesioji jungtis 19"/>
          <p:cNvCxnSpPr/>
          <p:nvPr/>
        </p:nvCxnSpPr>
        <p:spPr>
          <a:xfrm flipH="1">
            <a:off x="0" y="3284984"/>
            <a:ext cx="630019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Tiesioji jungtis 20"/>
          <p:cNvCxnSpPr/>
          <p:nvPr/>
        </p:nvCxnSpPr>
        <p:spPr>
          <a:xfrm flipH="1">
            <a:off x="0" y="4941168"/>
            <a:ext cx="630019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p:cNvPicPr/>
          <p:nvPr/>
        </p:nvPicPr>
        <p:blipFill rotWithShape="1">
          <a:blip r:embed="rId2" cstate="print"/>
          <a:srcRect l="19705" t="33509" r="20592" b="44419"/>
          <a:stretch/>
        </p:blipFill>
        <p:spPr bwMode="auto">
          <a:xfrm>
            <a:off x="419644" y="2630659"/>
            <a:ext cx="5952556" cy="1374405"/>
          </a:xfrm>
          <a:prstGeom prst="rect">
            <a:avLst/>
          </a:prstGeom>
          <a:noFill/>
          <a:ln>
            <a:noFill/>
          </a:ln>
          <a:extLst>
            <a:ext uri="{53640926-AAD7-44D8-BBD7-CCE9431645EC}">
              <a14:shadowObscured xmlns:a14="http://schemas.microsoft.com/office/drawing/2010/main"/>
            </a:ext>
          </a:extLst>
        </p:spPr>
      </p:pic>
      <p:sp>
        <p:nvSpPr>
          <p:cNvPr id="5" name="Antraštė 4"/>
          <p:cNvSpPr>
            <a:spLocks noGrp="1"/>
          </p:cNvSpPr>
          <p:nvPr>
            <p:ph type="title"/>
          </p:nvPr>
        </p:nvSpPr>
        <p:spPr>
          <a:xfrm>
            <a:off x="457200" y="273050"/>
            <a:ext cx="6275040" cy="6324302"/>
          </a:xfrm>
        </p:spPr>
        <p:txBody>
          <a:bodyPr>
            <a:normAutofit/>
          </a:bodyPr>
          <a:lstStyle/>
          <a:p>
            <a:pPr lvl="0"/>
            <a:r>
              <a:rPr lang="lt-LT" dirty="0">
                <a:solidFill>
                  <a:srgbClr val="AB0970"/>
                </a:solidFill>
                <a:latin typeface="Times New Roman"/>
              </a:rPr>
              <a:t>4. Vykdymo vietų ir tvarkaraščio įvedimas</a:t>
            </a: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endParaRPr lang="lt-LT" dirty="0">
              <a:solidFill>
                <a:srgbClr val="AB0970"/>
              </a:solidFill>
              <a:latin typeface="Times New Roman"/>
            </a:endParaRPr>
          </a:p>
        </p:txBody>
      </p:sp>
      <p:sp>
        <p:nvSpPr>
          <p:cNvPr id="6" name="Turinio vietos rezervavimo ženklas 5"/>
          <p:cNvSpPr>
            <a:spLocks noGrp="1"/>
          </p:cNvSpPr>
          <p:nvPr>
            <p:ph idx="1"/>
          </p:nvPr>
        </p:nvSpPr>
        <p:spPr>
          <a:xfrm>
            <a:off x="6732240" y="548680"/>
            <a:ext cx="1954560" cy="5577483"/>
          </a:xfrm>
        </p:spPr>
        <p:txBody>
          <a:bodyPr>
            <a:normAutofit lnSpcReduction="10000"/>
          </a:bodyPr>
          <a:lstStyle/>
          <a:p>
            <a:pPr marL="0" indent="0">
              <a:spcBef>
                <a:spcPts val="0"/>
              </a:spcBef>
              <a:buNone/>
            </a:pPr>
            <a:endParaRPr lang="lt-LT" sz="1200" dirty="0"/>
          </a:p>
          <a:p>
            <a:pPr marL="0" indent="0">
              <a:spcBef>
                <a:spcPts val="0"/>
              </a:spcBef>
              <a:buNone/>
            </a:pPr>
            <a:endParaRPr lang="lt-LT" sz="1200" dirty="0"/>
          </a:p>
          <a:p>
            <a:pPr marL="0" indent="0">
              <a:lnSpc>
                <a:spcPct val="110000"/>
              </a:lnSpc>
              <a:spcBef>
                <a:spcPts val="0"/>
              </a:spcBef>
              <a:buNone/>
            </a:pPr>
            <a:r>
              <a:rPr lang="lt-LT" sz="1200" dirty="0"/>
              <a:t>Pateikus finansavimui arba Savivaldybei NŠPR patvirtinus finansavimą, reikia įvesti vykdymo vietos adresą ir užpildyti tvarkaraštį.</a:t>
            </a:r>
          </a:p>
          <a:p>
            <a:pPr marL="0" indent="0">
              <a:lnSpc>
                <a:spcPct val="110000"/>
              </a:lnSpc>
              <a:spcBef>
                <a:spcPts val="0"/>
              </a:spcBef>
              <a:buNone/>
            </a:pPr>
            <a:endParaRPr lang="lt-LT" sz="1200" dirty="0"/>
          </a:p>
          <a:p>
            <a:pPr marL="0" indent="0">
              <a:lnSpc>
                <a:spcPct val="110000"/>
              </a:lnSpc>
              <a:spcBef>
                <a:spcPts val="0"/>
              </a:spcBef>
              <a:buNone/>
            </a:pPr>
            <a:r>
              <a:rPr lang="lt-LT" sz="1200" dirty="0"/>
              <a:t>Atsidarę programą, spauskite </a:t>
            </a:r>
            <a:r>
              <a:rPr lang="lt-LT" sz="1200" b="1" dirty="0"/>
              <a:t>Redaguoti</a:t>
            </a:r>
            <a:r>
              <a:rPr lang="lt-LT" sz="1200" dirty="0"/>
              <a:t>. Skiltyje </a:t>
            </a:r>
            <a:r>
              <a:rPr lang="lt-LT" sz="1200" i="1" dirty="0"/>
              <a:t>Vykdymo vietos</a:t>
            </a:r>
            <a:r>
              <a:rPr lang="lt-LT" sz="1200" dirty="0"/>
              <a:t> matysite savivaldybes, kurios suteikė finansavimą.</a:t>
            </a:r>
          </a:p>
          <a:p>
            <a:pPr marL="0" indent="0">
              <a:lnSpc>
                <a:spcPct val="110000"/>
              </a:lnSpc>
              <a:spcBef>
                <a:spcPts val="0"/>
              </a:spcBef>
              <a:buNone/>
            </a:pPr>
            <a:endParaRPr lang="lt-LT" sz="1200" dirty="0"/>
          </a:p>
          <a:p>
            <a:pPr marL="0" indent="0">
              <a:lnSpc>
                <a:spcPct val="110000"/>
              </a:lnSpc>
              <a:spcBef>
                <a:spcPts val="0"/>
              </a:spcBef>
              <a:buNone/>
            </a:pPr>
            <a:endParaRPr lang="lt-LT" sz="1200" dirty="0"/>
          </a:p>
          <a:p>
            <a:pPr marL="0" indent="0">
              <a:lnSpc>
                <a:spcPct val="110000"/>
              </a:lnSpc>
              <a:spcBef>
                <a:spcPts val="0"/>
              </a:spcBef>
              <a:buNone/>
            </a:pPr>
            <a:endParaRPr lang="lt-LT" sz="1200" dirty="0"/>
          </a:p>
          <a:p>
            <a:pPr marL="0" indent="0">
              <a:lnSpc>
                <a:spcPct val="110000"/>
              </a:lnSpc>
              <a:spcBef>
                <a:spcPts val="0"/>
              </a:spcBef>
              <a:buNone/>
            </a:pPr>
            <a:r>
              <a:rPr lang="lt-LT" sz="1200" dirty="0"/>
              <a:t>Spauskite </a:t>
            </a:r>
            <a:r>
              <a:rPr lang="lt-LT" sz="1200" b="1" dirty="0"/>
              <a:t>+</a:t>
            </a:r>
            <a:r>
              <a:rPr lang="lt-LT" sz="1200" dirty="0"/>
              <a:t> simbolį (dešinėje). Atsidariusiame </a:t>
            </a:r>
            <a:r>
              <a:rPr lang="lt-LT" sz="1200" i="1" dirty="0"/>
              <a:t>Vykdymo vietos</a:t>
            </a:r>
            <a:r>
              <a:rPr lang="lt-LT" sz="1200" dirty="0"/>
              <a:t> lange reikia naudojant adresų klasifikatorių (lupos simbolis dešinėje) įvesti vykdymo vietos adresą bei vykdymo datas ir laikus.</a:t>
            </a:r>
          </a:p>
          <a:p>
            <a:pPr marL="0" indent="0">
              <a:lnSpc>
                <a:spcPct val="110000"/>
              </a:lnSpc>
              <a:spcBef>
                <a:spcPts val="0"/>
              </a:spcBef>
              <a:buNone/>
            </a:pPr>
            <a:endParaRPr lang="lt-LT" sz="1200" dirty="0"/>
          </a:p>
          <a:p>
            <a:pPr marL="0" indent="0">
              <a:lnSpc>
                <a:spcPct val="110000"/>
              </a:lnSpc>
              <a:spcBef>
                <a:spcPts val="0"/>
              </a:spcBef>
              <a:buNone/>
            </a:pPr>
            <a:r>
              <a:rPr lang="lt-LT" sz="1200" b="1" dirty="0"/>
              <a:t>Pastaba.</a:t>
            </a:r>
            <a:r>
              <a:rPr lang="lt-LT" sz="1200" dirty="0"/>
              <a:t> Pildant mieste esančios vykdymo vietos adresą, seniūnijos nereikia rinktis. </a:t>
            </a:r>
          </a:p>
          <a:p>
            <a:pPr mar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400" baseline="0" dirty="0"/>
          </a:p>
          <a:p>
            <a:pPr marL="0" lvl="0" indent="0">
              <a:spcBef>
                <a:spcPts val="0"/>
              </a:spcBef>
              <a:buNone/>
            </a:pPr>
            <a:endParaRPr lang="lt-LT" sz="1400" baseline="0" dirty="0"/>
          </a:p>
          <a:p>
            <a:pPr>
              <a:buNone/>
            </a:pPr>
            <a:endParaRPr lang="lt-LT" dirty="0"/>
          </a:p>
        </p:txBody>
      </p:sp>
      <p:sp>
        <p:nvSpPr>
          <p:cNvPr id="18" name="Stačiakampis 17"/>
          <p:cNvSpPr/>
          <p:nvPr/>
        </p:nvSpPr>
        <p:spPr>
          <a:xfrm>
            <a:off x="5580112" y="3717032"/>
            <a:ext cx="28803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9" name="Paveikslėlis 18"/>
          <p:cNvPicPr/>
          <p:nvPr/>
        </p:nvPicPr>
        <p:blipFill rotWithShape="1">
          <a:blip r:embed="rId3" cstate="print"/>
          <a:srcRect l="19795" t="33204" r="20775" b="32380"/>
          <a:stretch/>
        </p:blipFill>
        <p:spPr bwMode="auto">
          <a:xfrm>
            <a:off x="467545" y="4228562"/>
            <a:ext cx="5904656" cy="2135225"/>
          </a:xfrm>
          <a:prstGeom prst="rect">
            <a:avLst/>
          </a:prstGeom>
          <a:noFill/>
          <a:ln>
            <a:noFill/>
          </a:ln>
          <a:extLst>
            <a:ext uri="{53640926-AAD7-44D8-BBD7-CCE9431645EC}">
              <a14:shadowObscured xmlns:a14="http://schemas.microsoft.com/office/drawing/2010/main"/>
            </a:ext>
          </a:extLst>
        </p:spPr>
      </p:pic>
      <p:sp>
        <p:nvSpPr>
          <p:cNvPr id="20" name="Stačiakampis 19"/>
          <p:cNvSpPr/>
          <p:nvPr/>
        </p:nvSpPr>
        <p:spPr>
          <a:xfrm>
            <a:off x="5004048" y="4653136"/>
            <a:ext cx="216024"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0" name="Paveikslėlis 9"/>
          <p:cNvPicPr/>
          <p:nvPr/>
        </p:nvPicPr>
        <p:blipFill>
          <a:blip r:embed="rId4" cstate="print"/>
          <a:srcRect l="19795" t="24377" r="20689" b="54709"/>
          <a:stretch>
            <a:fillRect/>
          </a:stretch>
        </p:blipFill>
        <p:spPr bwMode="auto">
          <a:xfrm>
            <a:off x="436004" y="980728"/>
            <a:ext cx="5936196" cy="1302588"/>
          </a:xfrm>
          <a:prstGeom prst="rect">
            <a:avLst/>
          </a:prstGeom>
          <a:noFill/>
          <a:ln w="9525">
            <a:noFill/>
            <a:miter lim="800000"/>
            <a:headEnd/>
            <a:tailEnd/>
          </a:ln>
        </p:spPr>
      </p:pic>
      <p:sp>
        <p:nvSpPr>
          <p:cNvPr id="14" name="Stačiakampis 13"/>
          <p:cNvSpPr/>
          <p:nvPr/>
        </p:nvSpPr>
        <p:spPr>
          <a:xfrm>
            <a:off x="1835696" y="980728"/>
            <a:ext cx="576064"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11" name="Tiesioji jungtis 10"/>
          <p:cNvCxnSpPr/>
          <p:nvPr/>
        </p:nvCxnSpPr>
        <p:spPr>
          <a:xfrm flipH="1">
            <a:off x="0" y="2492896"/>
            <a:ext cx="63722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Tiesioji jungtis 14"/>
          <p:cNvCxnSpPr/>
          <p:nvPr/>
        </p:nvCxnSpPr>
        <p:spPr>
          <a:xfrm flipH="1">
            <a:off x="0" y="4077072"/>
            <a:ext cx="63722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ntraštė 4"/>
          <p:cNvSpPr>
            <a:spLocks noGrp="1"/>
          </p:cNvSpPr>
          <p:nvPr>
            <p:ph type="title"/>
          </p:nvPr>
        </p:nvSpPr>
        <p:spPr>
          <a:xfrm>
            <a:off x="457200" y="273050"/>
            <a:ext cx="6275040" cy="6324302"/>
          </a:xfrm>
        </p:spPr>
        <p:txBody>
          <a:bodyPr>
            <a:normAutofit/>
          </a:bodyPr>
          <a:lstStyle/>
          <a:p>
            <a:pPr lvl="0"/>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endParaRPr lang="lt-LT" dirty="0">
              <a:solidFill>
                <a:srgbClr val="AB0970"/>
              </a:solidFill>
              <a:latin typeface="Times New Roman"/>
            </a:endParaRPr>
          </a:p>
        </p:txBody>
      </p:sp>
      <p:sp>
        <p:nvSpPr>
          <p:cNvPr id="6" name="Turinio vietos rezervavimo ženklas 5"/>
          <p:cNvSpPr>
            <a:spLocks noGrp="1"/>
          </p:cNvSpPr>
          <p:nvPr>
            <p:ph idx="1"/>
          </p:nvPr>
        </p:nvSpPr>
        <p:spPr>
          <a:xfrm>
            <a:off x="6732240" y="548680"/>
            <a:ext cx="1954560" cy="5577483"/>
          </a:xfrm>
        </p:spPr>
        <p:txBody>
          <a:bodyPr>
            <a:normAutofit/>
          </a:bodyPr>
          <a:lstStyle/>
          <a:p>
            <a:pPr marL="0" lvl="0" indent="0">
              <a:spcBef>
                <a:spcPts val="0"/>
              </a:spcBef>
              <a:buNone/>
            </a:pPr>
            <a:r>
              <a:rPr lang="lt-LT" sz="1200" i="1" dirty="0"/>
              <a:t>Vykdymo datos ir laikai</a:t>
            </a:r>
            <a:r>
              <a:rPr lang="lt-LT" sz="1200" dirty="0"/>
              <a:t> (tvarkaraščiai) pildymui geriausia naudoti </a:t>
            </a:r>
            <a:r>
              <a:rPr lang="lt-LT" sz="1200" b="1" dirty="0"/>
              <a:t>pasikartojančių vykdymo datų ir laikų </a:t>
            </a:r>
            <a:r>
              <a:rPr lang="lt-LT" sz="1200" dirty="0"/>
              <a:t>mygtuką (</a:t>
            </a:r>
            <a:r>
              <a:rPr lang="lt-LT" sz="1200" dirty="0" err="1"/>
              <a:t>rodyklėlių</a:t>
            </a:r>
            <a:r>
              <a:rPr lang="lt-LT" sz="1200" dirty="0"/>
              <a:t> simbolis tarp pliuso ir šiukšliadėžės).</a:t>
            </a:r>
          </a:p>
          <a:p>
            <a:pPr marL="0" lvl="0" indent="0">
              <a:spcBef>
                <a:spcPts val="0"/>
              </a:spcBef>
              <a:buNone/>
            </a:pPr>
            <a:endParaRPr lang="lt-LT" sz="1200" dirty="0"/>
          </a:p>
          <a:p>
            <a:pPr marL="0" lvl="0" indent="0">
              <a:spcBef>
                <a:spcPts val="0"/>
              </a:spcBef>
              <a:buNone/>
            </a:pPr>
            <a:r>
              <a:rPr lang="lt-LT" sz="1200" dirty="0"/>
              <a:t>Periodiškumą pasirinkę </a:t>
            </a:r>
            <a:r>
              <a:rPr lang="lt-LT" sz="1200" i="1" dirty="0"/>
              <a:t>Kiekvieną savaitę</a:t>
            </a:r>
            <a:r>
              <a:rPr lang="lt-LT" sz="1200" dirty="0"/>
              <a:t>, galėsite nurodyti kokiomis savaitės dienomis vyksta užsiėmimai.</a:t>
            </a:r>
          </a:p>
          <a:p>
            <a:pPr marL="0" lvl="0" indent="0">
              <a:spcBef>
                <a:spcPts val="0"/>
              </a:spcBef>
              <a:buNone/>
            </a:pPr>
            <a:endParaRPr lang="lt-LT" sz="1200" dirty="0"/>
          </a:p>
          <a:p>
            <a:pPr marL="0" lvl="0" indent="0">
              <a:spcBef>
                <a:spcPts val="0"/>
              </a:spcBef>
              <a:buNone/>
            </a:pPr>
            <a:r>
              <a:rPr lang="lt-LT" sz="1200" dirty="0"/>
              <a:t>Įvedę informaciją nepamirškite </a:t>
            </a:r>
            <a:r>
              <a:rPr lang="lt-LT" sz="1200" b="1" dirty="0"/>
              <a:t>Išsaugoti</a:t>
            </a:r>
            <a:r>
              <a:rPr lang="lt-LT" sz="1200" dirty="0"/>
              <a:t>.</a:t>
            </a:r>
          </a:p>
          <a:p>
            <a:pPr mar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400" baseline="0" dirty="0"/>
          </a:p>
          <a:p>
            <a:pPr marL="0" lvl="0" indent="0">
              <a:spcBef>
                <a:spcPts val="0"/>
              </a:spcBef>
              <a:buNone/>
            </a:pPr>
            <a:endParaRPr lang="lt-LT" sz="1400" baseline="0" dirty="0"/>
          </a:p>
          <a:p>
            <a:pPr>
              <a:buNone/>
            </a:pPr>
            <a:endParaRPr lang="lt-LT" dirty="0"/>
          </a:p>
        </p:txBody>
      </p:sp>
      <p:pic>
        <p:nvPicPr>
          <p:cNvPr id="10" name="Paveikslėlis 9"/>
          <p:cNvPicPr/>
          <p:nvPr/>
        </p:nvPicPr>
        <p:blipFill>
          <a:blip r:embed="rId2" cstate="print"/>
          <a:srcRect l="19536" t="33241" r="20770" b="32410"/>
          <a:stretch>
            <a:fillRect/>
          </a:stretch>
        </p:blipFill>
        <p:spPr bwMode="auto">
          <a:xfrm>
            <a:off x="467544" y="3085417"/>
            <a:ext cx="5904656" cy="2122894"/>
          </a:xfrm>
          <a:prstGeom prst="rect">
            <a:avLst/>
          </a:prstGeom>
          <a:noFill/>
          <a:ln w="9525">
            <a:noFill/>
            <a:miter lim="800000"/>
            <a:headEnd/>
            <a:tailEnd/>
          </a:ln>
        </p:spPr>
      </p:pic>
      <p:pic>
        <p:nvPicPr>
          <p:cNvPr id="14" name="Paveikslėlis 13"/>
          <p:cNvPicPr/>
          <p:nvPr/>
        </p:nvPicPr>
        <p:blipFill rotWithShape="1">
          <a:blip r:embed="rId3" cstate="print"/>
          <a:srcRect l="19795" t="33204" r="20775" b="32380"/>
          <a:stretch/>
        </p:blipFill>
        <p:spPr bwMode="auto">
          <a:xfrm>
            <a:off x="467544" y="620688"/>
            <a:ext cx="5925325" cy="2142699"/>
          </a:xfrm>
          <a:prstGeom prst="rect">
            <a:avLst/>
          </a:prstGeom>
          <a:noFill/>
          <a:ln>
            <a:noFill/>
          </a:ln>
          <a:extLst>
            <a:ext uri="{53640926-AAD7-44D8-BBD7-CCE9431645EC}">
              <a14:shadowObscured xmlns:a14="http://schemas.microsoft.com/office/drawing/2010/main"/>
            </a:ext>
          </a:extLst>
        </p:spPr>
      </p:pic>
      <p:sp>
        <p:nvSpPr>
          <p:cNvPr id="18" name="Stačiakampis 17"/>
          <p:cNvSpPr/>
          <p:nvPr/>
        </p:nvSpPr>
        <p:spPr>
          <a:xfrm>
            <a:off x="4860032" y="1628800"/>
            <a:ext cx="216024"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Stačiakampis 10"/>
          <p:cNvSpPr/>
          <p:nvPr/>
        </p:nvSpPr>
        <p:spPr>
          <a:xfrm>
            <a:off x="2915816" y="4581128"/>
            <a:ext cx="1008112"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8" name="Tiesioji jungtis 7"/>
          <p:cNvCxnSpPr/>
          <p:nvPr/>
        </p:nvCxnSpPr>
        <p:spPr>
          <a:xfrm flipH="1">
            <a:off x="0" y="2924944"/>
            <a:ext cx="63722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ntraštė 4"/>
          <p:cNvSpPr>
            <a:spLocks noGrp="1"/>
          </p:cNvSpPr>
          <p:nvPr>
            <p:ph type="title"/>
          </p:nvPr>
        </p:nvSpPr>
        <p:spPr>
          <a:xfrm>
            <a:off x="457200" y="273050"/>
            <a:ext cx="6275040" cy="6324302"/>
          </a:xfrm>
        </p:spPr>
        <p:txBody>
          <a:bodyPr>
            <a:normAutofit/>
          </a:bodyPr>
          <a:lstStyle/>
          <a:p>
            <a:pPr lvl="0"/>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endParaRPr lang="lt-LT" dirty="0">
              <a:solidFill>
                <a:srgbClr val="AB0970"/>
              </a:solidFill>
              <a:latin typeface="Times New Roman"/>
            </a:endParaRPr>
          </a:p>
        </p:txBody>
      </p:sp>
      <p:sp>
        <p:nvSpPr>
          <p:cNvPr id="6" name="Turinio vietos rezervavimo ženklas 5"/>
          <p:cNvSpPr>
            <a:spLocks noGrp="1"/>
          </p:cNvSpPr>
          <p:nvPr>
            <p:ph idx="1"/>
          </p:nvPr>
        </p:nvSpPr>
        <p:spPr>
          <a:xfrm>
            <a:off x="6732240" y="548680"/>
            <a:ext cx="1954560" cy="5577483"/>
          </a:xfrm>
        </p:spPr>
        <p:txBody>
          <a:bodyPr>
            <a:normAutofit/>
          </a:bodyPr>
          <a:lstStyle/>
          <a:p>
            <a:pPr marL="0" lvl="0" indent="0">
              <a:spcBef>
                <a:spcPts val="0"/>
              </a:spcBef>
              <a:buNone/>
            </a:pPr>
            <a:endParaRPr lang="lt-LT" sz="1200" dirty="0"/>
          </a:p>
          <a:p>
            <a:pPr marL="0" lvl="0" indent="0">
              <a:spcBef>
                <a:spcPts val="0"/>
              </a:spcBef>
              <a:buNone/>
            </a:pPr>
            <a:r>
              <a:rPr lang="lt-LT" sz="1200" i="1" dirty="0"/>
              <a:t>Vykdymo vietos </a:t>
            </a:r>
            <a:r>
              <a:rPr lang="lt-LT" sz="1200" dirty="0"/>
              <a:t>skiltyje paspaudus </a:t>
            </a:r>
            <a:r>
              <a:rPr lang="lt-LT" sz="1200" dirty="0" err="1"/>
              <a:t>trikampiuką</a:t>
            </a:r>
            <a:r>
              <a:rPr lang="lt-LT" sz="1200" dirty="0"/>
              <a:t>  (kairėje) matosi vykdymo vietos ir tvarkaraščiai.</a:t>
            </a:r>
          </a:p>
          <a:p>
            <a:pPr marL="0" lvl="0" indent="0">
              <a:spcBef>
                <a:spcPts val="0"/>
              </a:spcBef>
              <a:buNone/>
            </a:pPr>
            <a:endParaRPr lang="lt-LT" sz="1200" dirty="0"/>
          </a:p>
          <a:p>
            <a:pPr marL="0" lvl="0" indent="0">
              <a:spcBef>
                <a:spcPts val="0"/>
              </a:spcBef>
              <a:buNone/>
            </a:pPr>
            <a:r>
              <a:rPr lang="lt-LT" sz="1200" dirty="0"/>
              <a:t>Jeigu norite tvarkaraštį papildyti, spauskite pieštuko simbolį.</a:t>
            </a:r>
          </a:p>
          <a:p>
            <a:pPr mar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400" baseline="0" dirty="0"/>
          </a:p>
          <a:p>
            <a:pPr marL="0" lvl="0" indent="0">
              <a:spcBef>
                <a:spcPts val="0"/>
              </a:spcBef>
              <a:buNone/>
            </a:pPr>
            <a:endParaRPr lang="lt-LT" sz="1400" baseline="0" dirty="0"/>
          </a:p>
          <a:p>
            <a:pPr>
              <a:buNone/>
            </a:pPr>
            <a:endParaRPr lang="lt-LT" dirty="0"/>
          </a:p>
        </p:txBody>
      </p:sp>
      <p:pic>
        <p:nvPicPr>
          <p:cNvPr id="8" name="Paveikslėlis 7"/>
          <p:cNvPicPr/>
          <p:nvPr/>
        </p:nvPicPr>
        <p:blipFill>
          <a:blip r:embed="rId2" cstate="print"/>
          <a:srcRect l="19882" t="9836" r="20856" b="28670"/>
          <a:stretch>
            <a:fillRect/>
          </a:stretch>
        </p:blipFill>
        <p:spPr bwMode="auto">
          <a:xfrm>
            <a:off x="539552" y="679080"/>
            <a:ext cx="5907298" cy="3830040"/>
          </a:xfrm>
          <a:prstGeom prst="rect">
            <a:avLst/>
          </a:prstGeom>
          <a:noFill/>
          <a:ln w="9525">
            <a:noFill/>
            <a:miter lim="800000"/>
            <a:headEnd/>
            <a:tailEnd/>
          </a:ln>
        </p:spPr>
      </p:pic>
      <p:sp>
        <p:nvSpPr>
          <p:cNvPr id="9" name="Stačiakampis 8"/>
          <p:cNvSpPr/>
          <p:nvPr/>
        </p:nvSpPr>
        <p:spPr>
          <a:xfrm>
            <a:off x="755576" y="3140968"/>
            <a:ext cx="216024"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 name="Stačiakampis 6"/>
          <p:cNvSpPr/>
          <p:nvPr/>
        </p:nvSpPr>
        <p:spPr>
          <a:xfrm>
            <a:off x="1979712" y="1628800"/>
            <a:ext cx="576064"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0" name="Paveikslėlis 9"/>
          <p:cNvPicPr/>
          <p:nvPr/>
        </p:nvPicPr>
        <p:blipFill>
          <a:blip r:embed="rId3" cstate="print"/>
          <a:srcRect l="19866" t="38838" r="20917" b="31107"/>
          <a:stretch>
            <a:fillRect/>
          </a:stretch>
        </p:blipFill>
        <p:spPr bwMode="auto">
          <a:xfrm>
            <a:off x="539552" y="4725144"/>
            <a:ext cx="5905500" cy="1872208"/>
          </a:xfrm>
          <a:prstGeom prst="rect">
            <a:avLst/>
          </a:prstGeom>
          <a:noFill/>
          <a:ln w="9525">
            <a:noFill/>
            <a:miter lim="800000"/>
            <a:headEnd/>
            <a:tailEnd/>
          </a:ln>
        </p:spPr>
      </p:pic>
      <p:cxnSp>
        <p:nvCxnSpPr>
          <p:cNvPr id="11" name="Tiesioji jungtis 10"/>
          <p:cNvCxnSpPr/>
          <p:nvPr/>
        </p:nvCxnSpPr>
        <p:spPr>
          <a:xfrm flipH="1">
            <a:off x="0" y="4653136"/>
            <a:ext cx="644420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Stačiakampis 12"/>
          <p:cNvSpPr/>
          <p:nvPr/>
        </p:nvSpPr>
        <p:spPr>
          <a:xfrm>
            <a:off x="5652120" y="6165304"/>
            <a:ext cx="216024"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706090"/>
          </a:xfrm>
        </p:spPr>
        <p:txBody>
          <a:bodyPr>
            <a:normAutofit/>
          </a:bodyPr>
          <a:lstStyle/>
          <a:p>
            <a:pPr marR="0" rtl="0"/>
            <a:r>
              <a:rPr lang="lt-LT" sz="2000" b="1" baseline="0" dirty="0">
                <a:solidFill>
                  <a:srgbClr val="820064"/>
                </a:solidFill>
                <a:latin typeface="Times New Roman"/>
              </a:rPr>
              <a:t>Prisijungimas prie NŠPR</a:t>
            </a:r>
          </a:p>
        </p:txBody>
      </p:sp>
      <p:sp>
        <p:nvSpPr>
          <p:cNvPr id="3" name="Teksto vietos rezervavimo ženklas 2"/>
          <p:cNvSpPr>
            <a:spLocks noGrp="1"/>
          </p:cNvSpPr>
          <p:nvPr>
            <p:ph type="body" idx="1"/>
          </p:nvPr>
        </p:nvSpPr>
        <p:spPr>
          <a:xfrm>
            <a:off x="457200" y="1052736"/>
            <a:ext cx="8229600" cy="5530626"/>
          </a:xfrm>
        </p:spPr>
        <p:txBody>
          <a:bodyPr>
            <a:normAutofit/>
          </a:bodyPr>
          <a:lstStyle/>
          <a:p>
            <a:pPr marL="0" indent="0">
              <a:buNone/>
            </a:pPr>
            <a:r>
              <a:rPr lang="lt-LT" sz="1600" b="1" dirty="0"/>
              <a:t>Norint tapti NŠPR naudotoju įmonė arba laisvasis mokytojas turi būti įregistruoti </a:t>
            </a:r>
            <a:br>
              <a:rPr lang="lt-LT" sz="1600" b="1" dirty="0"/>
            </a:br>
            <a:r>
              <a:rPr lang="lt-LT" sz="1600" b="1" dirty="0"/>
              <a:t>Švietimo ir mokslo institucijų registre (ŠMIR).</a:t>
            </a:r>
          </a:p>
          <a:p>
            <a:pPr marL="0" indent="0">
              <a:buNone/>
            </a:pPr>
            <a:endParaRPr lang="lt-LT" sz="1000" b="1" dirty="0"/>
          </a:p>
          <a:p>
            <a:pPr marL="0" indent="0">
              <a:buNone/>
            </a:pPr>
            <a:r>
              <a:rPr lang="lt-LT" sz="1500" dirty="0"/>
              <a:t>Tituliniame NŠPR puslapyje </a:t>
            </a:r>
            <a:r>
              <a:rPr lang="lt-LT" sz="1500" dirty="0">
                <a:hlinkClick r:id="rId2"/>
              </a:rPr>
              <a:t>www.nspr.smm.lt</a:t>
            </a:r>
            <a:r>
              <a:rPr lang="lt-LT" sz="1500" dirty="0"/>
              <a:t>, Naujienų skyriuje yra informacija </a:t>
            </a:r>
            <a:r>
              <a:rPr lang="lt-LT" sz="1500" b="1" dirty="0">
                <a:solidFill>
                  <a:srgbClr val="820064"/>
                </a:solidFill>
              </a:rPr>
              <a:t>Dėl NŠPR prisijungimų</a:t>
            </a:r>
            <a:r>
              <a:rPr lang="lt-LT" sz="1500" dirty="0"/>
              <a:t>.</a:t>
            </a:r>
          </a:p>
          <a:p>
            <a:pPr marL="0" indent="0">
              <a:spcBef>
                <a:spcPts val="1500"/>
              </a:spcBef>
              <a:spcAft>
                <a:spcPts val="3200"/>
              </a:spcAft>
              <a:buNone/>
            </a:pPr>
            <a:r>
              <a:rPr lang="lt-LT" sz="1400" dirty="0"/>
              <a:t>Čia rasite prašymo tapti naudotoju ir pasižadėjimo formas, kurias užpildžius, pasirašius (gali būti elektroninis parašas) ir nuskenavus, reikia atsiųsti kontaktuose nurodytu el. paštu Eglei </a:t>
            </a:r>
            <a:r>
              <a:rPr lang="lt-LT" sz="1400" dirty="0" err="1"/>
              <a:t>Lesniauskienei</a:t>
            </a:r>
            <a:r>
              <a:rPr lang="lt-LT" sz="1400" dirty="0"/>
              <a:t>.</a:t>
            </a:r>
          </a:p>
          <a:p>
            <a:pPr marL="0" indent="2880000">
              <a:buNone/>
            </a:pPr>
            <a:endParaRPr lang="lt-LT" sz="1200" b="1" dirty="0"/>
          </a:p>
          <a:p>
            <a:pPr marL="0" indent="2880000">
              <a:buNone/>
            </a:pPr>
            <a:endParaRPr lang="lt-LT" sz="1200" b="1" dirty="0"/>
          </a:p>
          <a:p>
            <a:pPr marL="0" indent="2880000">
              <a:buNone/>
            </a:pPr>
            <a:endParaRPr lang="lt-LT" sz="1200" b="1" dirty="0"/>
          </a:p>
          <a:p>
            <a:pPr marL="0" indent="2880000">
              <a:buNone/>
            </a:pPr>
            <a:endParaRPr lang="lt-LT" sz="1200" b="1" dirty="0"/>
          </a:p>
          <a:p>
            <a:pPr marL="0" indent="2880000">
              <a:buNone/>
            </a:pPr>
            <a:endParaRPr lang="lt-LT" sz="1200" b="1" dirty="0"/>
          </a:p>
          <a:p>
            <a:pPr marL="0" indent="2880000">
              <a:buNone/>
            </a:pPr>
            <a:endParaRPr lang="lt-LT" sz="1200" b="1" dirty="0"/>
          </a:p>
          <a:p>
            <a:pPr marL="0" indent="2880000">
              <a:buNone/>
            </a:pPr>
            <a:endParaRPr lang="lt-LT" sz="1200" b="1" dirty="0"/>
          </a:p>
          <a:p>
            <a:pPr marL="0" indent="2880000">
              <a:buNone/>
            </a:pPr>
            <a:endParaRPr lang="lt-LT" sz="1200" b="1" dirty="0"/>
          </a:p>
          <a:p>
            <a:pPr marL="0" indent="2880000">
              <a:buNone/>
            </a:pPr>
            <a:endParaRPr lang="lt-LT" sz="1200" b="1" dirty="0"/>
          </a:p>
          <a:p>
            <a:pPr marL="0" indent="2520000">
              <a:buNone/>
            </a:pPr>
            <a:endParaRPr lang="lt-LT" sz="1200" b="1" dirty="0"/>
          </a:p>
          <a:p>
            <a:pPr marL="0" indent="2412000">
              <a:buNone/>
            </a:pPr>
            <a:r>
              <a:rPr lang="lt-LT" sz="1200" b="1" dirty="0"/>
              <a:t>Dėmesio jau turintiems prisijungimą!</a:t>
            </a:r>
            <a:r>
              <a:rPr lang="lt-LT" sz="1200" dirty="0"/>
              <a:t> </a:t>
            </a:r>
          </a:p>
          <a:p>
            <a:pPr marL="0" indent="2412000">
              <a:buNone/>
            </a:pPr>
            <a:r>
              <a:rPr lang="lt-LT" sz="1200" dirty="0"/>
              <a:t>Jungdamiesi pasirinkite Gyventojas ar rezidentas.</a:t>
            </a:r>
          </a:p>
          <a:p>
            <a:pPr marL="0" indent="2412000">
              <a:buNone/>
            </a:pPr>
            <a:r>
              <a:rPr lang="lt-LT" sz="1200" dirty="0"/>
              <a:t>Praėję autentifikavimą būsite nukreipti </a:t>
            </a:r>
          </a:p>
          <a:p>
            <a:pPr marL="0" indent="2412000">
              <a:buNone/>
            </a:pPr>
            <a:r>
              <a:rPr lang="lt-LT" sz="1200" dirty="0"/>
              <a:t>atgal į NŠPR lentelę Prisijungimas. </a:t>
            </a:r>
          </a:p>
          <a:p>
            <a:pPr marL="0" indent="2412000">
              <a:buNone/>
            </a:pPr>
            <a:r>
              <a:rPr lang="lt-LT" sz="1200" dirty="0"/>
              <a:t>Būtina pasirinkti instituciją – spausti trikampiuką.</a:t>
            </a:r>
          </a:p>
        </p:txBody>
      </p:sp>
      <p:pic>
        <p:nvPicPr>
          <p:cNvPr id="4" name="Picture 2" descr="Graphical user interface&#10;&#10;Description automatically generated with low confidence"/>
          <p:cNvPicPr/>
          <p:nvPr/>
        </p:nvPicPr>
        <p:blipFill>
          <a:blip r:embed="rId3" cstate="print"/>
          <a:stretch>
            <a:fillRect/>
          </a:stretch>
        </p:blipFill>
        <p:spPr>
          <a:xfrm>
            <a:off x="563170" y="2780928"/>
            <a:ext cx="7969270" cy="1972574"/>
          </a:xfrm>
          <a:prstGeom prst="rect">
            <a:avLst/>
          </a:prstGeom>
        </p:spPr>
      </p:pic>
      <p:sp>
        <p:nvSpPr>
          <p:cNvPr id="5" name="Stačiakampis 4"/>
          <p:cNvSpPr/>
          <p:nvPr/>
        </p:nvSpPr>
        <p:spPr>
          <a:xfrm>
            <a:off x="6948264" y="2780928"/>
            <a:ext cx="792088"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6" name="Paveikslėlis 1">
            <a:extLst>
              <a:ext uri="{FF2B5EF4-FFF2-40B4-BE49-F238E27FC236}">
                <a16:creationId xmlns:a16="http://schemas.microsoft.com/office/drawing/2014/main" id="{28C5D635-EBD1-406A-AA16-E1DE66F971C1}"/>
              </a:ext>
            </a:extLst>
          </p:cNvPr>
          <p:cNvPicPr/>
          <p:nvPr/>
        </p:nvPicPr>
        <p:blipFill rotWithShape="1">
          <a:blip r:embed="rId4" cstate="print"/>
          <a:srcRect l="16455" t="61106" r="63831" b="23519"/>
          <a:stretch/>
        </p:blipFill>
        <p:spPr bwMode="auto">
          <a:xfrm>
            <a:off x="467544" y="5301208"/>
            <a:ext cx="2366392" cy="1153567"/>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2463B4D1-D363-4AA5-8728-5C48451E86F4}"/>
              </a:ext>
            </a:extLst>
          </p:cNvPr>
          <p:cNvPicPr/>
          <p:nvPr/>
        </p:nvPicPr>
        <p:blipFill rotWithShape="1">
          <a:blip r:embed="rId5"/>
          <a:srcRect l="37251" t="25216" r="38296" b="58584"/>
          <a:stretch/>
        </p:blipFill>
        <p:spPr bwMode="auto">
          <a:xfrm>
            <a:off x="6094040" y="5328214"/>
            <a:ext cx="2438400" cy="1009650"/>
          </a:xfrm>
          <a:prstGeom prst="rect">
            <a:avLst/>
          </a:prstGeom>
          <a:ln>
            <a:noFill/>
          </a:ln>
          <a:extLst>
            <a:ext uri="{53640926-AAD7-44D8-BBD7-CCE9431645EC}">
              <a14:shadowObscured xmlns:a14="http://schemas.microsoft.com/office/drawing/2010/main"/>
            </a:ext>
          </a:extLst>
        </p:spPr>
      </p:pic>
      <p:sp>
        <p:nvSpPr>
          <p:cNvPr id="8" name="Stačiakampis 4">
            <a:extLst>
              <a:ext uri="{FF2B5EF4-FFF2-40B4-BE49-F238E27FC236}">
                <a16:creationId xmlns:a16="http://schemas.microsoft.com/office/drawing/2014/main" id="{90D5C08E-FFD5-410B-80FA-94C88EA8EB18}"/>
              </a:ext>
            </a:extLst>
          </p:cNvPr>
          <p:cNvSpPr/>
          <p:nvPr/>
        </p:nvSpPr>
        <p:spPr>
          <a:xfrm>
            <a:off x="8028384" y="5733975"/>
            <a:ext cx="288032" cy="2873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9" name="Tiesioji jungtis 8">
            <a:extLst>
              <a:ext uri="{FF2B5EF4-FFF2-40B4-BE49-F238E27FC236}">
                <a16:creationId xmlns:a16="http://schemas.microsoft.com/office/drawing/2014/main" id="{3E618069-E00B-49C9-B3B2-C5FE6ABED915}"/>
              </a:ext>
            </a:extLst>
          </p:cNvPr>
          <p:cNvCxnSpPr>
            <a:cxnSpLocks/>
          </p:cNvCxnSpPr>
          <p:nvPr/>
        </p:nvCxnSpPr>
        <p:spPr>
          <a:xfrm flipH="1">
            <a:off x="0" y="5085184"/>
            <a:ext cx="853244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ntraštė 4"/>
          <p:cNvSpPr>
            <a:spLocks noGrp="1"/>
          </p:cNvSpPr>
          <p:nvPr>
            <p:ph type="title"/>
          </p:nvPr>
        </p:nvSpPr>
        <p:spPr>
          <a:xfrm>
            <a:off x="457200" y="273050"/>
            <a:ext cx="6275040" cy="6324302"/>
          </a:xfrm>
        </p:spPr>
        <p:txBody>
          <a:bodyPr>
            <a:normAutofit/>
          </a:bodyPr>
          <a:lstStyle/>
          <a:p>
            <a:pPr lvl="0"/>
            <a:r>
              <a:rPr lang="lt-LT" dirty="0">
                <a:solidFill>
                  <a:srgbClr val="AB0970"/>
                </a:solidFill>
                <a:latin typeface="Times New Roman"/>
              </a:rPr>
              <a:t>1. Teikimas registravimui</a:t>
            </a: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endParaRPr lang="lt-LT" dirty="0">
              <a:solidFill>
                <a:srgbClr val="AB0970"/>
              </a:solidFill>
              <a:latin typeface="Times New Roman"/>
            </a:endParaRPr>
          </a:p>
        </p:txBody>
      </p:sp>
      <p:sp>
        <p:nvSpPr>
          <p:cNvPr id="6" name="Turinio vietos rezervavimo ženklas 5"/>
          <p:cNvSpPr>
            <a:spLocks noGrp="1"/>
          </p:cNvSpPr>
          <p:nvPr>
            <p:ph idx="1"/>
          </p:nvPr>
        </p:nvSpPr>
        <p:spPr>
          <a:xfrm>
            <a:off x="6732240" y="980727"/>
            <a:ext cx="1954560" cy="5604215"/>
          </a:xfrm>
        </p:spPr>
        <p:txBody>
          <a:bodyPr>
            <a:normAutofit fontScale="85000" lnSpcReduction="20000"/>
          </a:bodyPr>
          <a:lstStyle/>
          <a:p>
            <a:pPr marL="0" lvl="0" indent="0">
              <a:spcBef>
                <a:spcPts val="0"/>
              </a:spcBef>
              <a:buNone/>
            </a:pPr>
            <a:endParaRPr lang="lt-LT" sz="1300" baseline="0" dirty="0"/>
          </a:p>
          <a:p>
            <a:pPr marL="0" lvl="0" indent="0">
              <a:lnSpc>
                <a:spcPct val="120000"/>
              </a:lnSpc>
              <a:spcBef>
                <a:spcPts val="0"/>
              </a:spcBef>
              <a:buNone/>
            </a:pPr>
            <a:r>
              <a:rPr lang="lt-LT" sz="1400" baseline="0" dirty="0"/>
              <a:t>Pasirinkite Tvarkymas – Nauja programa.</a:t>
            </a:r>
          </a:p>
          <a:p>
            <a:pPr marL="0" lvl="0" indent="0">
              <a:lnSpc>
                <a:spcPct val="120000"/>
              </a:lnSpc>
              <a:spcBef>
                <a:spcPts val="0"/>
              </a:spcBef>
              <a:buNone/>
            </a:pPr>
            <a:endParaRPr lang="lt-LT" sz="1400" dirty="0"/>
          </a:p>
          <a:p>
            <a:pPr marL="0" lvl="0" indent="0">
              <a:lnSpc>
                <a:spcPct val="120000"/>
              </a:lnSpc>
              <a:spcBef>
                <a:spcPts val="0"/>
              </a:spcBef>
              <a:buNone/>
            </a:pPr>
            <a:r>
              <a:rPr lang="lt-LT" sz="1400" baseline="0" dirty="0"/>
              <a:t>Atsidariusiame lange pildykite programos</a:t>
            </a:r>
            <a:r>
              <a:rPr lang="lt-LT" sz="1400" dirty="0"/>
              <a:t> duomenis.</a:t>
            </a:r>
          </a:p>
          <a:p>
            <a:pPr marL="0" lvl="0" indent="0">
              <a:lnSpc>
                <a:spcPct val="120000"/>
              </a:lnSpc>
              <a:spcBef>
                <a:spcPts val="0"/>
              </a:spcBef>
              <a:buNone/>
            </a:pPr>
            <a:endParaRPr lang="lt-LT" sz="1400" baseline="0" dirty="0"/>
          </a:p>
          <a:p>
            <a:pPr marL="0" lvl="0" indent="0">
              <a:lnSpc>
                <a:spcPct val="120000"/>
              </a:lnSpc>
              <a:spcBef>
                <a:spcPts val="0"/>
              </a:spcBef>
              <a:buNone/>
            </a:pPr>
            <a:r>
              <a:rPr lang="lt-LT" sz="1400" baseline="0" dirty="0"/>
              <a:t>Pavadinimo nereikia rašyti didžiosiomis</a:t>
            </a:r>
            <a:r>
              <a:rPr lang="lt-LT" sz="1400" dirty="0"/>
              <a:t> raidėmis ir dėti į kabutes.</a:t>
            </a:r>
          </a:p>
          <a:p>
            <a:pPr marL="0" lvl="0" indent="0">
              <a:lnSpc>
                <a:spcPct val="120000"/>
              </a:lnSpc>
              <a:spcBef>
                <a:spcPts val="0"/>
              </a:spcBef>
              <a:buNone/>
            </a:pPr>
            <a:endParaRPr lang="lt-LT" sz="1400" dirty="0"/>
          </a:p>
          <a:p>
            <a:pPr marL="0" lvl="0" indent="0">
              <a:lnSpc>
                <a:spcPct val="120000"/>
              </a:lnSpc>
              <a:spcBef>
                <a:spcPts val="0"/>
              </a:spcBef>
              <a:buNone/>
            </a:pPr>
            <a:r>
              <a:rPr lang="lt-LT" sz="1400" dirty="0"/>
              <a:t>Skirtingų amžiaus grupių vaikams programų pavadinimai turi skirtis (galima prirašyti klases arba kitaip išskirti).</a:t>
            </a:r>
          </a:p>
          <a:p>
            <a:pPr marL="0" lvl="0" indent="0">
              <a:lnSpc>
                <a:spcPct val="120000"/>
              </a:lnSpc>
              <a:spcBef>
                <a:spcPts val="0"/>
              </a:spcBef>
              <a:buNone/>
            </a:pPr>
            <a:endParaRPr lang="lt-LT" sz="1400" baseline="0" dirty="0"/>
          </a:p>
          <a:p>
            <a:pPr marL="0" lvl="0" indent="0">
              <a:lnSpc>
                <a:spcPct val="120000"/>
              </a:lnSpc>
              <a:spcBef>
                <a:spcPts val="0"/>
              </a:spcBef>
              <a:buNone/>
            </a:pPr>
            <a:r>
              <a:rPr lang="lt-LT" sz="1400" i="1" dirty="0"/>
              <a:t>Programos tipas pagal amžių </a:t>
            </a:r>
            <a:r>
              <a:rPr lang="lt-LT" sz="1400" dirty="0"/>
              <a:t>reikia pasirinkti </a:t>
            </a:r>
            <a:r>
              <a:rPr lang="lt-LT" sz="1400" i="1" dirty="0"/>
              <a:t>Neformaliojo vaikų švietimo programos.</a:t>
            </a:r>
          </a:p>
          <a:p>
            <a:pPr marL="0" lvl="0" indent="0">
              <a:lnSpc>
                <a:spcPct val="120000"/>
              </a:lnSpc>
              <a:spcBef>
                <a:spcPts val="0"/>
              </a:spcBef>
              <a:buNone/>
            </a:pPr>
            <a:endParaRPr lang="lt-LT" sz="1400" i="1" dirty="0"/>
          </a:p>
          <a:p>
            <a:pPr marL="0" lvl="0" indent="0">
              <a:lnSpc>
                <a:spcPct val="120000"/>
              </a:lnSpc>
              <a:spcBef>
                <a:spcPts val="0"/>
              </a:spcBef>
              <a:buNone/>
            </a:pPr>
            <a:r>
              <a:rPr lang="lt-LT" sz="1400" b="1" dirty="0"/>
              <a:t>Pastaba.</a:t>
            </a:r>
            <a:r>
              <a:rPr lang="lt-LT" sz="1400" dirty="0"/>
              <a:t> Programos išregistravimo priežasties pasirinkti nereikia (ji pasirenkama tik išregistruojant programą).</a:t>
            </a:r>
          </a:p>
        </p:txBody>
      </p:sp>
      <p:pic>
        <p:nvPicPr>
          <p:cNvPr id="8" name="Paveikslėlis 7"/>
          <p:cNvPicPr/>
          <p:nvPr/>
        </p:nvPicPr>
        <p:blipFill>
          <a:blip r:embed="rId2" cstate="print"/>
          <a:srcRect l="19924" t="9949" r="20946" b="58319"/>
          <a:stretch>
            <a:fillRect/>
          </a:stretch>
        </p:blipFill>
        <p:spPr bwMode="auto">
          <a:xfrm>
            <a:off x="467543" y="980728"/>
            <a:ext cx="5976665" cy="2003049"/>
          </a:xfrm>
          <a:prstGeom prst="rect">
            <a:avLst/>
          </a:prstGeom>
          <a:noFill/>
          <a:ln w="9525">
            <a:noFill/>
            <a:miter lim="800000"/>
            <a:headEnd/>
            <a:tailEnd/>
          </a:ln>
        </p:spPr>
      </p:pic>
      <p:pic>
        <p:nvPicPr>
          <p:cNvPr id="11" name="Paveikslėlis 10"/>
          <p:cNvPicPr/>
          <p:nvPr/>
        </p:nvPicPr>
        <p:blipFill>
          <a:blip r:embed="rId3" cstate="print"/>
          <a:srcRect l="19795" t="25623" r="20862" b="32272"/>
          <a:stretch>
            <a:fillRect/>
          </a:stretch>
        </p:blipFill>
        <p:spPr bwMode="auto">
          <a:xfrm>
            <a:off x="467544" y="3470866"/>
            <a:ext cx="5918943" cy="2622430"/>
          </a:xfrm>
          <a:prstGeom prst="rect">
            <a:avLst/>
          </a:prstGeom>
          <a:noFill/>
          <a:ln w="9525">
            <a:noFill/>
            <a:miter lim="800000"/>
            <a:headEnd/>
            <a:tailEnd/>
          </a:ln>
        </p:spPr>
      </p:pic>
      <p:cxnSp>
        <p:nvCxnSpPr>
          <p:cNvPr id="9" name="Tiesioji jungtis 8"/>
          <p:cNvCxnSpPr/>
          <p:nvPr/>
        </p:nvCxnSpPr>
        <p:spPr>
          <a:xfrm flipH="1">
            <a:off x="0" y="3284984"/>
            <a:ext cx="63722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ntraštė 4"/>
          <p:cNvSpPr>
            <a:spLocks noGrp="1"/>
          </p:cNvSpPr>
          <p:nvPr>
            <p:ph type="title"/>
          </p:nvPr>
        </p:nvSpPr>
        <p:spPr>
          <a:xfrm>
            <a:off x="467544" y="3861048"/>
            <a:ext cx="6275040" cy="2232248"/>
          </a:xfrm>
        </p:spPr>
        <p:txBody>
          <a:bodyPr>
            <a:normAutofit fontScale="90000"/>
          </a:bodyPr>
          <a:lstStyle/>
          <a:p>
            <a:pPr lvl="0"/>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r>
              <a:rPr lang="lt-LT" dirty="0"/>
              <a:t> </a:t>
            </a:r>
            <a:br>
              <a:rPr lang="lt-LT" dirty="0"/>
            </a:br>
            <a:br>
              <a:rPr lang="lt-LT" dirty="0"/>
            </a:br>
            <a:br>
              <a:rPr lang="lt-LT" dirty="0"/>
            </a:br>
            <a:r>
              <a:rPr lang="lt-LT" sz="1600" dirty="0">
                <a:solidFill>
                  <a:srgbClr val="820064"/>
                </a:solidFill>
              </a:rPr>
              <a:t>Dėmesio! </a:t>
            </a:r>
            <a:br>
              <a:rPr lang="lt-LT" sz="1600" dirty="0">
                <a:solidFill>
                  <a:srgbClr val="820064"/>
                </a:solidFill>
              </a:rPr>
            </a:br>
            <a:br>
              <a:rPr lang="lt-LT" sz="1600" dirty="0">
                <a:solidFill>
                  <a:srgbClr val="820064"/>
                </a:solidFill>
              </a:rPr>
            </a:br>
            <a:r>
              <a:rPr lang="lt-LT" sz="1600" dirty="0"/>
              <a:t>Įregistravus programą, </a:t>
            </a:r>
            <a:r>
              <a:rPr lang="lt-LT" sz="1600" dirty="0">
                <a:solidFill>
                  <a:srgbClr val="820064"/>
                </a:solidFill>
              </a:rPr>
              <a:t>nebegalima pakeisti </a:t>
            </a:r>
            <a:r>
              <a:rPr lang="lt-LT" sz="1600" dirty="0"/>
              <a:t>apibrėžtų laukelių,</a:t>
            </a:r>
            <a:br>
              <a:rPr lang="lt-LT" sz="1600" dirty="0"/>
            </a:br>
            <a:r>
              <a:rPr lang="lt-LT" sz="1600" dirty="0"/>
              <a:t>taip pat vaikų amžiaus grupės pagal klases.</a:t>
            </a:r>
            <a:br>
              <a:rPr lang="lt-LT" sz="1600" dirty="0"/>
            </a:br>
            <a:br>
              <a:rPr lang="lt-LT" sz="1600" dirty="0"/>
            </a:br>
            <a:r>
              <a:rPr lang="lt-LT" sz="1600" dirty="0">
                <a:solidFill>
                  <a:srgbClr val="820064"/>
                </a:solidFill>
              </a:rPr>
              <a:t>Nacionalinio lygmens programos</a:t>
            </a:r>
            <a:r>
              <a:rPr lang="lt-LT" sz="1600" dirty="0"/>
              <a:t> negali vykti kontaktiniu būdu, vienoje grupėje turi dalyvauti vaikai iš trijų ar daugiau savivaldybių. </a:t>
            </a:r>
            <a:r>
              <a:rPr lang="lt-LT" sz="1600" b="0" dirty="0"/>
              <a:t>(Daugiau informacijos rasite Neformaliojo vaikų švietimo programų finansavimo ir administravimo tvarkos apraše)</a:t>
            </a:r>
            <a:endParaRPr lang="lt-LT" b="0" dirty="0">
              <a:latin typeface="Times New Roman"/>
            </a:endParaRPr>
          </a:p>
        </p:txBody>
      </p:sp>
      <p:sp>
        <p:nvSpPr>
          <p:cNvPr id="6" name="Turinio vietos rezervavimo ženklas 5"/>
          <p:cNvSpPr>
            <a:spLocks noGrp="1"/>
          </p:cNvSpPr>
          <p:nvPr>
            <p:ph idx="1"/>
          </p:nvPr>
        </p:nvSpPr>
        <p:spPr>
          <a:xfrm>
            <a:off x="6732240" y="404664"/>
            <a:ext cx="1954560" cy="5721499"/>
          </a:xfrm>
        </p:spPr>
        <p:txBody>
          <a:bodyPr>
            <a:normAutofit/>
          </a:bodyPr>
          <a:lstStyle/>
          <a:p>
            <a:pPr marL="0" indent="0">
              <a:spcBef>
                <a:spcPts val="0"/>
              </a:spcBef>
              <a:buNone/>
            </a:pPr>
            <a:r>
              <a:rPr lang="lt-LT" sz="1200" dirty="0"/>
              <a:t>Pasirinkus </a:t>
            </a:r>
            <a:r>
              <a:rPr lang="lt-LT" sz="1200" i="1" dirty="0"/>
              <a:t>Programos tipas pagal amžių Neformaliojo vaikų švietimo programos,</a:t>
            </a:r>
          </a:p>
          <a:p>
            <a:pPr marL="0" lvl="0" indent="0">
              <a:spcBef>
                <a:spcPts val="0"/>
              </a:spcBef>
              <a:buNone/>
            </a:pPr>
            <a:r>
              <a:rPr lang="lt-LT" sz="1200" dirty="0"/>
              <a:t>atsidaro papildomi laukai.</a:t>
            </a:r>
          </a:p>
          <a:p>
            <a:pPr marL="0" lvl="0" indent="0">
              <a:spcBef>
                <a:spcPts val="0"/>
              </a:spcBef>
              <a:buNone/>
            </a:pPr>
            <a:endParaRPr lang="lt-LT" sz="1200" dirty="0"/>
          </a:p>
          <a:p>
            <a:pPr marL="0" indent="0">
              <a:spcBef>
                <a:spcPts val="0"/>
              </a:spcBef>
              <a:buNone/>
            </a:pPr>
            <a:r>
              <a:rPr lang="lt-LT" sz="1200" i="1" dirty="0"/>
              <a:t>Programos tipas pagal paskirtį </a:t>
            </a:r>
            <a:r>
              <a:rPr lang="lt-LT" sz="1200" dirty="0"/>
              <a:t>taip pat reikia pasirinkti </a:t>
            </a:r>
            <a:r>
              <a:rPr lang="lt-LT" sz="1200" i="1" dirty="0"/>
              <a:t>Neformaliojo vaikų švietimo programos.</a:t>
            </a:r>
          </a:p>
          <a:p>
            <a:pPr marL="0" indent="0">
              <a:spcBef>
                <a:spcPts val="0"/>
              </a:spcBef>
              <a:buNone/>
            </a:pPr>
            <a:endParaRPr lang="lt-LT" sz="1200" i="1" dirty="0"/>
          </a:p>
          <a:p>
            <a:pPr marL="0" indent="0">
              <a:spcBef>
                <a:spcPts val="0"/>
              </a:spcBef>
              <a:buNone/>
            </a:pPr>
            <a:r>
              <a:rPr lang="lt-LT" sz="1200" dirty="0"/>
              <a:t>Reikia pasirinkti programos lygmenį – savivaldybės arba nacionalinį.</a:t>
            </a:r>
          </a:p>
          <a:p>
            <a:pPr marL="0" indent="0">
              <a:spcBef>
                <a:spcPts val="0"/>
              </a:spcBef>
              <a:buNone/>
            </a:pPr>
            <a:endParaRPr lang="lt-LT" sz="1200" dirty="0"/>
          </a:p>
          <a:p>
            <a:pPr marL="0" indent="0">
              <a:spcBef>
                <a:spcPts val="0"/>
              </a:spcBef>
              <a:buNone/>
            </a:pPr>
            <a:r>
              <a:rPr lang="lt-LT" sz="1200" dirty="0"/>
              <a:t>Privaloma užpildyti visus žvaigždute pažymėtus laukelius skiltyse </a:t>
            </a:r>
            <a:r>
              <a:rPr lang="lt-LT" sz="1200" i="1" dirty="0"/>
              <a:t>Programa</a:t>
            </a:r>
            <a:r>
              <a:rPr lang="lt-LT" sz="1200" dirty="0"/>
              <a:t> ir </a:t>
            </a:r>
            <a:r>
              <a:rPr lang="lt-LT" sz="1200" i="1" dirty="0"/>
              <a:t>Reikalavimai ir aprašymas</a:t>
            </a:r>
            <a:r>
              <a:rPr lang="lt-LT" sz="1200" dirty="0"/>
              <a:t>. </a:t>
            </a:r>
          </a:p>
          <a:p>
            <a:pPr marL="0" indent="0">
              <a:spcBef>
                <a:spcPts val="0"/>
              </a:spcBef>
              <a:buNone/>
            </a:pPr>
            <a:endParaRPr lang="lt-LT" sz="1200" dirty="0"/>
          </a:p>
          <a:p>
            <a:pPr marL="0" lvl="0" indent="0">
              <a:spcBef>
                <a:spcPts val="0"/>
              </a:spcBef>
              <a:buNone/>
            </a:pPr>
            <a:endParaRPr lang="lt-LT" sz="1200" dirty="0"/>
          </a:p>
          <a:p>
            <a:pPr marL="0" indent="0">
              <a:spcBef>
                <a:spcPts val="0"/>
              </a:spcBef>
              <a:buNone/>
            </a:pPr>
            <a:r>
              <a:rPr lang="lt-LT" sz="1200" b="1" dirty="0"/>
              <a:t>Pastaba.</a:t>
            </a:r>
            <a:r>
              <a:rPr lang="lt-LT" sz="1200" dirty="0"/>
              <a:t> Nacionalinio lygmens programoms keliami papildomi reikalavimai (žr. kairėje).</a:t>
            </a:r>
          </a:p>
          <a:p>
            <a:pPr marL="0" indent="0">
              <a:spcBef>
                <a:spcPts val="0"/>
              </a:spcBef>
              <a:buNone/>
            </a:pPr>
            <a:r>
              <a:rPr lang="lt-LT" sz="1200" dirty="0"/>
              <a:t>Savivaldybės lygmens programą po akreditavimo galima teikti finansuoti visoms savivaldybėms, kuriose planuojate vykdyti veiklą.</a:t>
            </a:r>
            <a:endParaRPr lang="lt-LT" sz="1400" baseline="0" dirty="0"/>
          </a:p>
          <a:p>
            <a:pPr>
              <a:buNone/>
            </a:pPr>
            <a:endParaRPr lang="lt-LT" dirty="0"/>
          </a:p>
        </p:txBody>
      </p:sp>
      <p:pic>
        <p:nvPicPr>
          <p:cNvPr id="7" name="Paveikslėlis 6"/>
          <p:cNvPicPr/>
          <p:nvPr/>
        </p:nvPicPr>
        <p:blipFill>
          <a:blip r:embed="rId2" cstate="print"/>
          <a:srcRect l="19924" t="25557" r="20838" b="22299"/>
          <a:stretch>
            <a:fillRect/>
          </a:stretch>
        </p:blipFill>
        <p:spPr bwMode="auto">
          <a:xfrm>
            <a:off x="539552" y="476672"/>
            <a:ext cx="6025459" cy="3312368"/>
          </a:xfrm>
          <a:prstGeom prst="rect">
            <a:avLst/>
          </a:prstGeom>
          <a:noFill/>
          <a:ln w="9525">
            <a:noFill/>
            <a:miter lim="800000"/>
            <a:headEnd/>
            <a:tailEnd/>
          </a:ln>
        </p:spPr>
      </p:pic>
      <p:sp>
        <p:nvSpPr>
          <p:cNvPr id="10" name="Stačiakampis 9"/>
          <p:cNvSpPr/>
          <p:nvPr/>
        </p:nvSpPr>
        <p:spPr>
          <a:xfrm>
            <a:off x="683568" y="2060848"/>
            <a:ext cx="5832648" cy="9361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E6E058B-5A73-4FD1-B729-C37521DF692E}"/>
              </a:ext>
            </a:extLst>
          </p:cNvPr>
          <p:cNvPicPr/>
          <p:nvPr/>
        </p:nvPicPr>
        <p:blipFill rotWithShape="1">
          <a:blip r:embed="rId2"/>
          <a:srcRect l="19772" t="25217" r="20721" b="50942"/>
          <a:stretch/>
        </p:blipFill>
        <p:spPr bwMode="auto">
          <a:xfrm>
            <a:off x="389453" y="461563"/>
            <a:ext cx="6160834" cy="1542681"/>
          </a:xfrm>
          <a:prstGeom prst="rect">
            <a:avLst/>
          </a:prstGeom>
          <a:ln>
            <a:noFill/>
          </a:ln>
          <a:extLst>
            <a:ext uri="{53640926-AAD7-44D8-BBD7-CCE9431645EC}">
              <a14:shadowObscured xmlns:a14="http://schemas.microsoft.com/office/drawing/2010/main"/>
            </a:ext>
          </a:extLst>
        </p:spPr>
      </p:pic>
      <p:sp>
        <p:nvSpPr>
          <p:cNvPr id="5" name="Antraštė 4"/>
          <p:cNvSpPr>
            <a:spLocks noGrp="1"/>
          </p:cNvSpPr>
          <p:nvPr>
            <p:ph type="title"/>
          </p:nvPr>
        </p:nvSpPr>
        <p:spPr>
          <a:xfrm>
            <a:off x="457200" y="273050"/>
            <a:ext cx="6275040" cy="6324302"/>
          </a:xfrm>
        </p:spPr>
        <p:txBody>
          <a:bodyPr>
            <a:normAutofit/>
          </a:bodyPr>
          <a:lstStyle/>
          <a:p>
            <a:pPr lvl="0"/>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endParaRPr lang="lt-LT" dirty="0">
              <a:solidFill>
                <a:srgbClr val="AB0970"/>
              </a:solidFill>
              <a:latin typeface="Times New Roman"/>
            </a:endParaRPr>
          </a:p>
        </p:txBody>
      </p:sp>
      <p:sp>
        <p:nvSpPr>
          <p:cNvPr id="6" name="Turinio vietos rezervavimo ženklas 5"/>
          <p:cNvSpPr>
            <a:spLocks noGrp="1"/>
          </p:cNvSpPr>
          <p:nvPr>
            <p:ph idx="1"/>
          </p:nvPr>
        </p:nvSpPr>
        <p:spPr>
          <a:xfrm>
            <a:off x="6732240" y="429840"/>
            <a:ext cx="1954560" cy="6239520"/>
          </a:xfrm>
        </p:spPr>
        <p:txBody>
          <a:bodyPr>
            <a:normAutofit/>
          </a:bodyPr>
          <a:lstStyle/>
          <a:p>
            <a:pPr marL="0" lvl="0" indent="0">
              <a:spcBef>
                <a:spcPts val="0"/>
              </a:spcBef>
              <a:buNone/>
            </a:pPr>
            <a:r>
              <a:rPr lang="lt-LT" sz="1200" i="1" dirty="0"/>
              <a:t>Reikalavimai programos dalyviams </a:t>
            </a:r>
            <a:r>
              <a:rPr lang="lt-LT" sz="1200" dirty="0"/>
              <a:t>pasirenkama mokinių amžiaus grupė pagal klases.</a:t>
            </a:r>
          </a:p>
          <a:p>
            <a:pPr marL="0" lvl="0" indent="0">
              <a:spcBef>
                <a:spcPts val="0"/>
              </a:spcBef>
              <a:buNone/>
            </a:pPr>
            <a:endParaRPr lang="lt-LT" sz="1200" dirty="0"/>
          </a:p>
          <a:p>
            <a:pPr marL="0" indent="0">
              <a:spcBef>
                <a:spcPts val="0"/>
              </a:spcBef>
              <a:buNone/>
            </a:pPr>
            <a:r>
              <a:rPr lang="lt-LT" sz="1200" b="1" dirty="0"/>
              <a:t>Pastaba.</a:t>
            </a:r>
            <a:r>
              <a:rPr lang="lt-LT" sz="1200" dirty="0"/>
              <a:t> Skirtingų amžiaus grupių vaikams skirtas programas reikės registruoti kaip atskiras. </a:t>
            </a:r>
            <a:r>
              <a:rPr lang="lt-LT" sz="1200" b="1" dirty="0"/>
              <a:t>Programų pavadinimai turi skirtis.</a:t>
            </a:r>
          </a:p>
          <a:p>
            <a:pPr marL="0" lvl="0" indent="0">
              <a:spcBef>
                <a:spcPts val="0"/>
              </a:spcBef>
              <a:buNone/>
            </a:pPr>
            <a:endParaRPr lang="lt-LT" sz="1200" dirty="0"/>
          </a:p>
          <a:p>
            <a:pPr marL="0" lvl="0" indent="0">
              <a:spcBef>
                <a:spcPts val="0"/>
              </a:spcBef>
              <a:buNone/>
            </a:pPr>
            <a:r>
              <a:rPr lang="lt-LT" sz="1200" i="1" dirty="0"/>
              <a:t>Programos aprašyme</a:t>
            </a:r>
            <a:r>
              <a:rPr lang="lt-LT" sz="1200" dirty="0"/>
              <a:t> įrašomi keli sakiniai apie programą.</a:t>
            </a:r>
          </a:p>
          <a:p>
            <a:pPr marL="0" lvl="0" indent="0">
              <a:spcBef>
                <a:spcPts val="0"/>
              </a:spcBef>
              <a:buNone/>
            </a:pPr>
            <a:endParaRPr lang="lt-LT" sz="1200" dirty="0"/>
          </a:p>
          <a:p>
            <a:pPr marL="0" indent="0">
              <a:spcBef>
                <a:spcPts val="0"/>
              </a:spcBef>
              <a:buNone/>
            </a:pPr>
            <a:r>
              <a:rPr lang="lt-LT" sz="1200" dirty="0"/>
              <a:t>Paspaudus mygtuką </a:t>
            </a:r>
            <a:r>
              <a:rPr lang="lt-LT" sz="1200" b="1" dirty="0"/>
              <a:t>Išsaugoti</a:t>
            </a:r>
            <a:r>
              <a:rPr lang="lt-LT" sz="1200" dirty="0"/>
              <a:t>, duomenys išsisaugo ir yra suteikiamas </a:t>
            </a:r>
            <a:r>
              <a:rPr lang="lt-LT" sz="1200" b="1" dirty="0"/>
              <a:t>LAIKINAS programos kodas (999999999)</a:t>
            </a:r>
            <a:r>
              <a:rPr lang="lt-LT" sz="1200" dirty="0"/>
              <a:t>. </a:t>
            </a:r>
          </a:p>
          <a:p>
            <a:pPr marL="0" indent="0">
              <a:spcBef>
                <a:spcPts val="0"/>
              </a:spcBef>
              <a:buNone/>
            </a:pPr>
            <a:r>
              <a:rPr lang="lt-LT" sz="1200" dirty="0"/>
              <a:t>Duomenis galima redaguoti (spauskite</a:t>
            </a:r>
            <a:r>
              <a:rPr lang="lt-LT" sz="1200" b="1" dirty="0"/>
              <a:t> Redaguoti</a:t>
            </a:r>
            <a:r>
              <a:rPr lang="lt-LT" sz="1200" dirty="0"/>
              <a:t>). Po redagavimo vėl būtina išsaugoti.</a:t>
            </a:r>
          </a:p>
          <a:p>
            <a:pPr marL="0" indent="0">
              <a:spcBef>
                <a:spcPts val="0"/>
              </a:spcBef>
              <a:buNone/>
            </a:pPr>
            <a:endParaRPr lang="lt-LT" sz="1200" dirty="0"/>
          </a:p>
          <a:p>
            <a:pPr marL="0" indent="0">
              <a:spcBef>
                <a:spcPts val="0"/>
              </a:spcBef>
              <a:buNone/>
            </a:pPr>
            <a:r>
              <a:rPr lang="lt-LT" sz="1200" dirty="0"/>
              <a:t>Išsaugotą programą būtina </a:t>
            </a:r>
            <a:r>
              <a:rPr lang="lt-LT" sz="1200" b="1" dirty="0">
                <a:solidFill>
                  <a:srgbClr val="FF0000"/>
                </a:solidFill>
              </a:rPr>
              <a:t>Pateikti registravimui</a:t>
            </a:r>
            <a:r>
              <a:rPr lang="lt-LT" sz="1200" dirty="0"/>
              <a:t>.</a:t>
            </a:r>
          </a:p>
          <a:p>
            <a:pPr marL="0" indent="0">
              <a:spcBef>
                <a:spcPts val="0"/>
              </a:spcBef>
              <a:buNone/>
            </a:pPr>
            <a:endParaRPr lang="lt-LT" sz="1200" dirty="0"/>
          </a:p>
          <a:p>
            <a:pPr marL="0" indent="0">
              <a:spcBef>
                <a:spcPts val="0"/>
              </a:spcBef>
              <a:buNone/>
            </a:pPr>
            <a:r>
              <a:rPr lang="lt-LT" sz="1200" b="1" dirty="0"/>
              <a:t>Pastaba.</a:t>
            </a:r>
            <a:r>
              <a:rPr lang="lt-LT" sz="1200" dirty="0"/>
              <a:t> Pateikta registravimui programa gali būti grąžinta taisymui. </a:t>
            </a:r>
          </a:p>
          <a:p>
            <a:pPr marL="0" indent="0">
              <a:spcBef>
                <a:spcPts val="0"/>
              </a:spcBef>
              <a:buNone/>
            </a:pPr>
            <a:endParaRPr lang="lt-LT" sz="1200" i="1" dirty="0"/>
          </a:p>
          <a:p>
            <a:pPr marL="0" lvl="0" indent="0">
              <a:spcBef>
                <a:spcPts val="0"/>
              </a:spcBef>
              <a:buNone/>
            </a:pPr>
            <a:endParaRPr lang="lt-LT" sz="1200" dirty="0"/>
          </a:p>
          <a:p>
            <a:pPr marL="0" lvl="0" indent="0">
              <a:spcBef>
                <a:spcPts val="0"/>
              </a:spcBef>
              <a:buNone/>
            </a:pPr>
            <a:endParaRPr lang="lt-LT" sz="1400" baseline="0" dirty="0"/>
          </a:p>
          <a:p>
            <a:pPr marL="0" lvl="0" indent="0">
              <a:spcBef>
                <a:spcPts val="0"/>
              </a:spcBef>
              <a:buNone/>
            </a:pPr>
            <a:endParaRPr lang="lt-LT" sz="1400" baseline="0" dirty="0"/>
          </a:p>
          <a:p>
            <a:pPr>
              <a:buNone/>
            </a:pPr>
            <a:endParaRPr lang="lt-LT" dirty="0"/>
          </a:p>
        </p:txBody>
      </p:sp>
      <p:sp>
        <p:nvSpPr>
          <p:cNvPr id="9" name="Stačiakampis 8"/>
          <p:cNvSpPr/>
          <p:nvPr/>
        </p:nvSpPr>
        <p:spPr>
          <a:xfrm>
            <a:off x="1115616" y="429840"/>
            <a:ext cx="576064" cy="3348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0" name="Paveikslėlis 9"/>
          <p:cNvPicPr/>
          <p:nvPr/>
        </p:nvPicPr>
        <p:blipFill>
          <a:blip r:embed="rId3" cstate="print"/>
          <a:srcRect l="19710" t="21441" r="20731" b="14579"/>
          <a:stretch>
            <a:fillRect/>
          </a:stretch>
        </p:blipFill>
        <p:spPr bwMode="auto">
          <a:xfrm>
            <a:off x="395536" y="2464242"/>
            <a:ext cx="6160834" cy="4133110"/>
          </a:xfrm>
          <a:prstGeom prst="rect">
            <a:avLst/>
          </a:prstGeom>
          <a:noFill/>
          <a:ln w="9525">
            <a:noFill/>
            <a:miter lim="800000"/>
            <a:headEnd/>
            <a:tailEnd/>
          </a:ln>
        </p:spPr>
      </p:pic>
      <p:sp>
        <p:nvSpPr>
          <p:cNvPr id="11" name="Stačiakampis 10"/>
          <p:cNvSpPr/>
          <p:nvPr/>
        </p:nvSpPr>
        <p:spPr>
          <a:xfrm>
            <a:off x="2411760" y="2420888"/>
            <a:ext cx="1080120"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12" name="Tiesioji jungtis 11"/>
          <p:cNvCxnSpPr/>
          <p:nvPr/>
        </p:nvCxnSpPr>
        <p:spPr>
          <a:xfrm flipH="1">
            <a:off x="0" y="2204864"/>
            <a:ext cx="6516216"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A092A8A-944A-4B15-B2B3-474AAA67C1E6}"/>
              </a:ext>
            </a:extLst>
          </p:cNvPr>
          <p:cNvPicPr/>
          <p:nvPr/>
        </p:nvPicPr>
        <p:blipFill rotWithShape="1">
          <a:blip r:embed="rId2"/>
          <a:srcRect l="22638" t="23254" r="11742" b="50173"/>
          <a:stretch/>
        </p:blipFill>
        <p:spPr bwMode="auto">
          <a:xfrm>
            <a:off x="528967" y="4365104"/>
            <a:ext cx="8250721" cy="2088232"/>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6041E19F-243A-4B6C-A0DB-C2B7D3ADA74B}"/>
              </a:ext>
            </a:extLst>
          </p:cNvPr>
          <p:cNvPicPr/>
          <p:nvPr/>
        </p:nvPicPr>
        <p:blipFill rotWithShape="1">
          <a:blip r:embed="rId2"/>
          <a:srcRect l="22638" t="9934" r="11742" b="77316"/>
          <a:stretch/>
        </p:blipFill>
        <p:spPr bwMode="auto">
          <a:xfrm>
            <a:off x="539552" y="494595"/>
            <a:ext cx="8147248" cy="989393"/>
          </a:xfrm>
          <a:prstGeom prst="rect">
            <a:avLst/>
          </a:prstGeom>
          <a:ln>
            <a:noFill/>
          </a:ln>
          <a:extLst>
            <a:ext uri="{53640926-AAD7-44D8-BBD7-CCE9431645EC}">
              <a14:shadowObscured xmlns:a14="http://schemas.microsoft.com/office/drawing/2010/main"/>
            </a:ext>
          </a:extLst>
        </p:spPr>
      </p:pic>
      <p:sp>
        <p:nvSpPr>
          <p:cNvPr id="5" name="Antraštė 4"/>
          <p:cNvSpPr>
            <a:spLocks noGrp="1"/>
          </p:cNvSpPr>
          <p:nvPr>
            <p:ph type="title"/>
          </p:nvPr>
        </p:nvSpPr>
        <p:spPr>
          <a:xfrm>
            <a:off x="457200" y="273050"/>
            <a:ext cx="6275040" cy="6324302"/>
          </a:xfrm>
        </p:spPr>
        <p:txBody>
          <a:bodyPr>
            <a:normAutofit/>
          </a:bodyPr>
          <a:lstStyle/>
          <a:p>
            <a:pPr lvl="0"/>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endParaRPr lang="lt-LT" dirty="0">
              <a:solidFill>
                <a:srgbClr val="AB0970"/>
              </a:solidFill>
              <a:latin typeface="Times New Roman"/>
            </a:endParaRPr>
          </a:p>
        </p:txBody>
      </p:sp>
      <p:sp>
        <p:nvSpPr>
          <p:cNvPr id="6" name="Turinio vietos rezervavimo ženklas 5"/>
          <p:cNvSpPr>
            <a:spLocks noGrp="1"/>
          </p:cNvSpPr>
          <p:nvPr>
            <p:ph idx="1"/>
          </p:nvPr>
        </p:nvSpPr>
        <p:spPr>
          <a:xfrm>
            <a:off x="6732240" y="1625868"/>
            <a:ext cx="1954560" cy="4827462"/>
          </a:xfrm>
        </p:spPr>
        <p:txBody>
          <a:bodyPr>
            <a:normAutofit/>
          </a:bodyPr>
          <a:lstStyle/>
          <a:p>
            <a:pPr marL="0" lvl="0" indent="0">
              <a:spcBef>
                <a:spcPts val="0"/>
              </a:spcBef>
              <a:buNone/>
            </a:pPr>
            <a:r>
              <a:rPr lang="lt-LT" sz="1200" dirty="0"/>
              <a:t>Jeigu programa gražinta tikslinti, informacija, ką reikia pataisyti matosi:</a:t>
            </a:r>
          </a:p>
          <a:p>
            <a:pPr marL="0" lvl="0" indent="0">
              <a:spcBef>
                <a:spcPts val="0"/>
              </a:spcBef>
              <a:buNone/>
            </a:pPr>
            <a:endParaRPr lang="lt-LT" sz="1200" dirty="0"/>
          </a:p>
          <a:p>
            <a:pPr marL="0" lvl="0" indent="0">
              <a:spcBef>
                <a:spcPts val="0"/>
              </a:spcBef>
              <a:buNone/>
            </a:pPr>
            <a:r>
              <a:rPr lang="lt-LT" sz="1200" dirty="0"/>
              <a:t>skyrelyje </a:t>
            </a:r>
            <a:r>
              <a:rPr lang="lt-LT" sz="1200" b="1" dirty="0"/>
              <a:t>Pranešimai</a:t>
            </a:r>
            <a:r>
              <a:rPr lang="lt-LT" sz="1200" dirty="0"/>
              <a:t> </a:t>
            </a:r>
          </a:p>
          <a:p>
            <a:pPr marL="0" lvl="0" indent="0">
              <a:spcBef>
                <a:spcPts val="0"/>
              </a:spcBef>
              <a:buNone/>
            </a:pPr>
            <a:r>
              <a:rPr lang="lt-LT" sz="1200" dirty="0"/>
              <a:t>(paspaudus ant pranešimo);</a:t>
            </a:r>
          </a:p>
          <a:p>
            <a:pPr marL="0" lvl="0" indent="0">
              <a:spcBef>
                <a:spcPts val="0"/>
              </a:spcBef>
              <a:buNone/>
            </a:pPr>
            <a:endParaRPr lang="lt-LT" sz="1200" dirty="0"/>
          </a:p>
          <a:p>
            <a:pPr marL="0" lvl="0" indent="0">
              <a:spcBef>
                <a:spcPts val="0"/>
              </a:spcBef>
              <a:buNone/>
            </a:pPr>
            <a:r>
              <a:rPr lang="lt-LT" sz="1200" dirty="0"/>
              <a:t>atsidarius programą ir paspaudus ant voko.</a:t>
            </a:r>
          </a:p>
          <a:p>
            <a:pPr marL="0" lvl="0" indent="0">
              <a:spcBef>
                <a:spcPts val="0"/>
              </a:spcBef>
              <a:buNone/>
            </a:pPr>
            <a:endParaRPr lang="lt-LT" sz="1200" dirty="0"/>
          </a:p>
          <a:p>
            <a:pPr marL="0" indent="0">
              <a:spcBef>
                <a:spcPts val="0"/>
              </a:spcBef>
              <a:buNone/>
            </a:pPr>
            <a:r>
              <a:rPr lang="lt-LT" sz="1200" dirty="0"/>
              <a:t>Paspaudus Redaguoti, reikia pataisyti, išsaugoti ir vėl </a:t>
            </a:r>
            <a:r>
              <a:rPr lang="lt-LT" sz="1200" b="1" dirty="0">
                <a:solidFill>
                  <a:srgbClr val="FF0000"/>
                </a:solidFill>
              </a:rPr>
              <a:t>Pateikti registravimui</a:t>
            </a:r>
            <a:r>
              <a:rPr lang="lt-LT" sz="1200" dirty="0"/>
              <a:t>.</a:t>
            </a:r>
          </a:p>
          <a:p>
            <a:pPr marL="0" lvl="0" indent="0">
              <a:spcBef>
                <a:spcPts val="0"/>
              </a:spcBef>
              <a:buNone/>
            </a:pPr>
            <a:endParaRPr lang="lt-LT" sz="1200" dirty="0"/>
          </a:p>
          <a:p>
            <a:pPr marL="0" indent="0">
              <a:spcBef>
                <a:spcPts val="0"/>
              </a:spcBef>
              <a:buNone/>
            </a:pPr>
            <a:endParaRPr lang="lt-LT" sz="1200" dirty="0"/>
          </a:p>
          <a:p>
            <a:pPr mar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400" baseline="0" dirty="0"/>
          </a:p>
          <a:p>
            <a:pPr marL="0" lvl="0" indent="0">
              <a:spcBef>
                <a:spcPts val="0"/>
              </a:spcBef>
              <a:buNone/>
            </a:pPr>
            <a:endParaRPr lang="lt-LT" sz="1400" baseline="0" dirty="0"/>
          </a:p>
          <a:p>
            <a:pPr>
              <a:buNone/>
            </a:pPr>
            <a:endParaRPr lang="lt-LT" dirty="0"/>
          </a:p>
        </p:txBody>
      </p:sp>
      <p:sp>
        <p:nvSpPr>
          <p:cNvPr id="9" name="Stačiakampis 8"/>
          <p:cNvSpPr/>
          <p:nvPr/>
        </p:nvSpPr>
        <p:spPr>
          <a:xfrm>
            <a:off x="5076056" y="422587"/>
            <a:ext cx="864096" cy="2701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Stačiakampis 10"/>
          <p:cNvSpPr/>
          <p:nvPr/>
        </p:nvSpPr>
        <p:spPr>
          <a:xfrm>
            <a:off x="6770228" y="4653136"/>
            <a:ext cx="1954559" cy="720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5" name="Picture 14">
            <a:extLst>
              <a:ext uri="{FF2B5EF4-FFF2-40B4-BE49-F238E27FC236}">
                <a16:creationId xmlns:a16="http://schemas.microsoft.com/office/drawing/2014/main" id="{2DAF6BCA-5866-44A9-9E16-186B55DD3E59}"/>
              </a:ext>
            </a:extLst>
          </p:cNvPr>
          <p:cNvPicPr/>
          <p:nvPr/>
        </p:nvPicPr>
        <p:blipFill rotWithShape="1">
          <a:blip r:embed="rId3"/>
          <a:srcRect l="22447" t="39277" r="23682" b="27865"/>
          <a:stretch/>
        </p:blipFill>
        <p:spPr bwMode="auto">
          <a:xfrm>
            <a:off x="504562" y="1625868"/>
            <a:ext cx="6083661" cy="2319126"/>
          </a:xfrm>
          <a:prstGeom prst="rect">
            <a:avLst/>
          </a:prstGeom>
          <a:ln>
            <a:noFill/>
          </a:ln>
          <a:extLst>
            <a:ext uri="{53640926-AAD7-44D8-BBD7-CCE9431645EC}">
              <a14:shadowObscured xmlns:a14="http://schemas.microsoft.com/office/drawing/2010/main"/>
            </a:ext>
          </a:extLst>
        </p:spPr>
      </p:pic>
      <p:cxnSp>
        <p:nvCxnSpPr>
          <p:cNvPr id="17" name="Tiesioji jungtis 11">
            <a:extLst>
              <a:ext uri="{FF2B5EF4-FFF2-40B4-BE49-F238E27FC236}">
                <a16:creationId xmlns:a16="http://schemas.microsoft.com/office/drawing/2014/main" id="{EA9FEC63-1B49-48A3-8D07-51A9191D2AFD}"/>
              </a:ext>
            </a:extLst>
          </p:cNvPr>
          <p:cNvCxnSpPr>
            <a:cxnSpLocks/>
          </p:cNvCxnSpPr>
          <p:nvPr/>
        </p:nvCxnSpPr>
        <p:spPr>
          <a:xfrm flipH="1">
            <a:off x="0" y="4221088"/>
            <a:ext cx="6588223"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493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p:cNvPicPr/>
          <p:nvPr/>
        </p:nvPicPr>
        <p:blipFill>
          <a:blip r:embed="rId2" cstate="print"/>
          <a:srcRect l="19795" t="24792" r="20516" b="67590"/>
          <a:stretch>
            <a:fillRect/>
          </a:stretch>
        </p:blipFill>
        <p:spPr bwMode="auto">
          <a:xfrm>
            <a:off x="395536" y="2564904"/>
            <a:ext cx="6120680" cy="487780"/>
          </a:xfrm>
          <a:prstGeom prst="rect">
            <a:avLst/>
          </a:prstGeom>
          <a:noFill/>
          <a:ln w="9525">
            <a:noFill/>
            <a:miter lim="800000"/>
            <a:headEnd/>
            <a:tailEnd/>
          </a:ln>
        </p:spPr>
      </p:pic>
      <p:sp>
        <p:nvSpPr>
          <p:cNvPr id="5" name="Antraštė 4"/>
          <p:cNvSpPr>
            <a:spLocks noGrp="1"/>
          </p:cNvSpPr>
          <p:nvPr>
            <p:ph type="title"/>
          </p:nvPr>
        </p:nvSpPr>
        <p:spPr>
          <a:xfrm>
            <a:off x="457200" y="273050"/>
            <a:ext cx="6275040" cy="6324302"/>
          </a:xfrm>
        </p:spPr>
        <p:txBody>
          <a:bodyPr>
            <a:normAutofit/>
          </a:bodyPr>
          <a:lstStyle/>
          <a:p>
            <a:pPr lvl="0"/>
            <a:r>
              <a:rPr lang="lt-LT" dirty="0">
                <a:solidFill>
                  <a:srgbClr val="AB0970"/>
                </a:solidFill>
                <a:latin typeface="Times New Roman"/>
              </a:rPr>
              <a:t>2. Teikimas akreditavimui</a:t>
            </a: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endParaRPr lang="lt-LT" dirty="0">
              <a:solidFill>
                <a:srgbClr val="AB0970"/>
              </a:solidFill>
              <a:latin typeface="Times New Roman"/>
            </a:endParaRPr>
          </a:p>
        </p:txBody>
      </p:sp>
      <p:sp>
        <p:nvSpPr>
          <p:cNvPr id="6" name="Turinio vietos rezervavimo ženklas 5"/>
          <p:cNvSpPr>
            <a:spLocks noGrp="1"/>
          </p:cNvSpPr>
          <p:nvPr>
            <p:ph idx="1"/>
          </p:nvPr>
        </p:nvSpPr>
        <p:spPr>
          <a:xfrm>
            <a:off x="6732240" y="273050"/>
            <a:ext cx="1954560" cy="6144165"/>
          </a:xfrm>
        </p:spPr>
        <p:txBody>
          <a:bodyPr>
            <a:normAutofit/>
          </a:bodyPr>
          <a:lstStyle/>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r>
              <a:rPr lang="lt-LT" sz="1200" b="1" dirty="0"/>
              <a:t>Tik NŠPR administratoriui įregistravus programą</a:t>
            </a:r>
            <a:r>
              <a:rPr lang="lt-LT" sz="1200" dirty="0"/>
              <a:t>, atsiranda galimybė užpildyti Akreditavimo paraišką (programos vertinimui). Akreditavimo paraiška – tai į sistemą integruota Neformaliojo vaikų švietimo programos atitikties reikalavimams paraiškos forma (1 priedas).</a:t>
            </a:r>
          </a:p>
          <a:p>
            <a:pPr marL="0" lvl="0" indent="0">
              <a:spcBef>
                <a:spcPts val="0"/>
              </a:spcBef>
              <a:buNone/>
            </a:pPr>
            <a:endParaRPr lang="lt-LT" sz="1200" i="1" dirty="0"/>
          </a:p>
          <a:p>
            <a:pPr marL="0" lvl="0" indent="0">
              <a:spcBef>
                <a:spcPts val="0"/>
              </a:spcBef>
              <a:buNone/>
            </a:pPr>
            <a:r>
              <a:rPr lang="lt-LT" sz="1200" dirty="0"/>
              <a:t>Programą surasti galima pasirinkus Tvarkymas – Programų paieška.</a:t>
            </a:r>
          </a:p>
          <a:p>
            <a:pPr marL="0" lvl="0" indent="0">
              <a:spcBef>
                <a:spcPts val="0"/>
              </a:spcBef>
              <a:buNone/>
            </a:pPr>
            <a:endParaRPr lang="lt-LT" sz="1200" dirty="0"/>
          </a:p>
          <a:p>
            <a:pPr marL="0" indent="0">
              <a:spcBef>
                <a:spcPts val="0"/>
              </a:spcBef>
              <a:buNone/>
            </a:pPr>
            <a:r>
              <a:rPr lang="lt-LT" sz="1200" dirty="0"/>
              <a:t>Atsidarę programą, spauskite </a:t>
            </a:r>
            <a:r>
              <a:rPr lang="lt-LT" sz="1200" b="1" dirty="0"/>
              <a:t>Akreditavimo paraiška</a:t>
            </a:r>
            <a:r>
              <a:rPr lang="lt-LT" sz="1200" dirty="0"/>
              <a:t>. </a:t>
            </a:r>
          </a:p>
          <a:p>
            <a:pPr marL="0" indent="0">
              <a:spcBef>
                <a:spcPts val="0"/>
              </a:spcBef>
              <a:buNone/>
            </a:pPr>
            <a:endParaRPr lang="lt-LT" sz="1200" dirty="0"/>
          </a:p>
          <a:p>
            <a:pPr marL="0" indent="0">
              <a:spcBef>
                <a:spcPts val="0"/>
              </a:spcBef>
              <a:buNone/>
            </a:pPr>
            <a:r>
              <a:rPr lang="lt-LT" sz="1200" b="1" dirty="0"/>
              <a:t>Pastaba.</a:t>
            </a:r>
            <a:r>
              <a:rPr lang="lt-LT" sz="1200" dirty="0"/>
              <a:t> Tik užpildžius visus laukus, bus galima </a:t>
            </a:r>
            <a:r>
              <a:rPr lang="lt-LT" sz="1200" b="1" dirty="0"/>
              <a:t>išsaugoti</a:t>
            </a:r>
            <a:r>
              <a:rPr lang="lt-LT" sz="1200" dirty="0"/>
              <a:t> paraišką. </a:t>
            </a:r>
          </a:p>
          <a:p>
            <a:pPr marL="0" indent="0">
              <a:spcBef>
                <a:spcPts val="0"/>
              </a:spcBef>
              <a:buNone/>
            </a:pPr>
            <a:endParaRPr lang="lt-LT" sz="1200" dirty="0"/>
          </a:p>
          <a:p>
            <a:pPr marL="0" indent="0">
              <a:spcBef>
                <a:spcPts val="0"/>
              </a:spcBef>
              <a:buNone/>
            </a:pPr>
            <a:r>
              <a:rPr lang="lt-LT" sz="1200" dirty="0"/>
              <a:t>Duomenys apie programos teikėją į Akreditavimo paraiškos skiltį </a:t>
            </a:r>
            <a:r>
              <a:rPr lang="lt-LT" sz="1200" i="1" dirty="0"/>
              <a:t>Teikėjas</a:t>
            </a:r>
            <a:r>
              <a:rPr lang="lt-LT" sz="1200" dirty="0"/>
              <a:t> persikelia automatiškai. Trūkstamus duomenis reikia įrašyti.</a:t>
            </a:r>
            <a:endParaRPr lang="lt-LT" sz="1400" baseline="0" dirty="0"/>
          </a:p>
        </p:txBody>
      </p:sp>
      <p:sp>
        <p:nvSpPr>
          <p:cNvPr id="11" name="Stačiakampis 10"/>
          <p:cNvSpPr/>
          <p:nvPr/>
        </p:nvSpPr>
        <p:spPr>
          <a:xfrm>
            <a:off x="395536" y="2780928"/>
            <a:ext cx="1080120"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2" name="Paveikslėlis 11"/>
          <p:cNvPicPr/>
          <p:nvPr/>
        </p:nvPicPr>
        <p:blipFill>
          <a:blip r:embed="rId3" cstate="print"/>
          <a:srcRect l="19924" t="9949" r="20946" b="70600"/>
          <a:stretch>
            <a:fillRect/>
          </a:stretch>
        </p:blipFill>
        <p:spPr bwMode="auto">
          <a:xfrm>
            <a:off x="395536" y="980728"/>
            <a:ext cx="6048672" cy="1242590"/>
          </a:xfrm>
          <a:prstGeom prst="rect">
            <a:avLst/>
          </a:prstGeom>
          <a:noFill/>
          <a:ln w="9525">
            <a:noFill/>
            <a:miter lim="800000"/>
            <a:headEnd/>
            <a:tailEnd/>
          </a:ln>
        </p:spPr>
      </p:pic>
      <p:cxnSp>
        <p:nvCxnSpPr>
          <p:cNvPr id="8" name="Tiesioji jungtis 7"/>
          <p:cNvCxnSpPr/>
          <p:nvPr/>
        </p:nvCxnSpPr>
        <p:spPr>
          <a:xfrm flipH="1">
            <a:off x="0" y="2420888"/>
            <a:ext cx="644420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Tiesioji jungtis 9"/>
          <p:cNvCxnSpPr/>
          <p:nvPr/>
        </p:nvCxnSpPr>
        <p:spPr>
          <a:xfrm flipH="1">
            <a:off x="0" y="3212976"/>
            <a:ext cx="644420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aveikslėlis 12"/>
          <p:cNvPicPr/>
          <p:nvPr/>
        </p:nvPicPr>
        <p:blipFill>
          <a:blip r:embed="rId4" cstate="print"/>
          <a:srcRect l="19866" t="24924" r="20726" b="27370"/>
          <a:stretch>
            <a:fillRect/>
          </a:stretch>
        </p:blipFill>
        <p:spPr bwMode="auto">
          <a:xfrm>
            <a:off x="395536" y="3393112"/>
            <a:ext cx="6028824" cy="302410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p:cNvPicPr/>
          <p:nvPr/>
        </p:nvPicPr>
        <p:blipFill>
          <a:blip r:embed="rId2" cstate="print"/>
          <a:srcRect l="19771" t="56375" r="20917" b="5505"/>
          <a:stretch>
            <a:fillRect/>
          </a:stretch>
        </p:blipFill>
        <p:spPr bwMode="auto">
          <a:xfrm>
            <a:off x="395536" y="3789040"/>
            <a:ext cx="6120680" cy="2457227"/>
          </a:xfrm>
          <a:prstGeom prst="rect">
            <a:avLst/>
          </a:prstGeom>
          <a:noFill/>
          <a:ln w="9525">
            <a:noFill/>
            <a:miter lim="800000"/>
            <a:headEnd/>
            <a:tailEnd/>
          </a:ln>
        </p:spPr>
      </p:pic>
      <p:pic>
        <p:nvPicPr>
          <p:cNvPr id="8" name="Paveikslėlis 7"/>
          <p:cNvPicPr/>
          <p:nvPr/>
        </p:nvPicPr>
        <p:blipFill>
          <a:blip r:embed="rId3" cstate="print"/>
          <a:srcRect l="19771" t="19266" r="9169" b="27064"/>
          <a:stretch>
            <a:fillRect/>
          </a:stretch>
        </p:blipFill>
        <p:spPr bwMode="auto">
          <a:xfrm>
            <a:off x="395536" y="332656"/>
            <a:ext cx="7326352" cy="3456384"/>
          </a:xfrm>
          <a:prstGeom prst="rect">
            <a:avLst/>
          </a:prstGeom>
          <a:noFill/>
          <a:ln w="9525">
            <a:noFill/>
            <a:miter lim="800000"/>
            <a:headEnd/>
            <a:tailEnd/>
          </a:ln>
        </p:spPr>
      </p:pic>
      <p:sp>
        <p:nvSpPr>
          <p:cNvPr id="5" name="Antraštė 4"/>
          <p:cNvSpPr>
            <a:spLocks noGrp="1"/>
          </p:cNvSpPr>
          <p:nvPr>
            <p:ph type="title"/>
          </p:nvPr>
        </p:nvSpPr>
        <p:spPr>
          <a:xfrm>
            <a:off x="457200" y="273050"/>
            <a:ext cx="6275040" cy="6324302"/>
          </a:xfrm>
        </p:spPr>
        <p:txBody>
          <a:bodyPr>
            <a:normAutofit/>
          </a:bodyPr>
          <a:lstStyle/>
          <a:p>
            <a:pPr lvl="0"/>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endParaRPr lang="lt-LT" dirty="0">
              <a:solidFill>
                <a:srgbClr val="AB0970"/>
              </a:solidFill>
              <a:latin typeface="Times New Roman"/>
            </a:endParaRPr>
          </a:p>
        </p:txBody>
      </p:sp>
      <p:sp>
        <p:nvSpPr>
          <p:cNvPr id="6" name="Turinio vietos rezervavimo ženklas 5"/>
          <p:cNvSpPr>
            <a:spLocks noGrp="1"/>
          </p:cNvSpPr>
          <p:nvPr>
            <p:ph idx="1"/>
          </p:nvPr>
        </p:nvSpPr>
        <p:spPr>
          <a:xfrm>
            <a:off x="6732240" y="273050"/>
            <a:ext cx="1954560" cy="5853113"/>
          </a:xfrm>
        </p:spPr>
        <p:txBody>
          <a:bodyPr>
            <a:normAutofit/>
          </a:bodyPr>
          <a:lstStyle/>
          <a:p>
            <a:pPr marL="0" lvl="0" indent="0">
              <a:spcBef>
                <a:spcPts val="0"/>
              </a:spcBef>
              <a:buNone/>
            </a:pPr>
            <a:endParaRPr lang="lt-LT" sz="1200" dirty="0"/>
          </a:p>
          <a:p>
            <a:pPr marL="0" lvl="0" indent="0">
              <a:spcBef>
                <a:spcPts val="0"/>
              </a:spcBef>
              <a:buNone/>
            </a:pPr>
            <a:endParaRPr lang="lt-LT" sz="1200" i="1"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r>
              <a:rPr lang="lt-LT" sz="1200" dirty="0"/>
              <a:t>Skiltyje </a:t>
            </a:r>
            <a:r>
              <a:rPr lang="lt-LT" sz="1200" i="1" dirty="0"/>
              <a:t>Programa</a:t>
            </a:r>
            <a:r>
              <a:rPr lang="lt-LT" sz="1200" dirty="0"/>
              <a:t> reikia užpildyti visus laukelius.</a:t>
            </a:r>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r>
              <a:rPr lang="lt-LT" sz="1200" dirty="0"/>
              <a:t>Galima pasirinkti ne daugiau kaip 3 tobulinimosi kompetencijas, kurias patobulins mokiniai.</a:t>
            </a:r>
          </a:p>
          <a:p>
            <a:pPr marL="0" lvl="0" indent="0">
              <a:spcBef>
                <a:spcPts val="0"/>
              </a:spcBef>
              <a:buNone/>
            </a:pPr>
            <a:endParaRPr lang="lt-LT" sz="1200" dirty="0"/>
          </a:p>
          <a:p>
            <a:pPr marL="0" lvl="0" indent="0">
              <a:spcBef>
                <a:spcPts val="0"/>
              </a:spcBef>
              <a:buNone/>
            </a:pPr>
            <a:r>
              <a:rPr lang="lt-LT" sz="1200" b="1" dirty="0"/>
              <a:t>Pastaba.</a:t>
            </a:r>
            <a:r>
              <a:rPr lang="lt-LT" sz="1200" dirty="0"/>
              <a:t> Užvedus pelės žymeklį ant tobulinimosi kompetencijos pavadinimo, matosi jos apibrėžtis. </a:t>
            </a:r>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r>
              <a:rPr lang="lt-LT" sz="1200" dirty="0"/>
              <a:t>Nurodykite programos apimtį ir trukmę.</a:t>
            </a:r>
          </a:p>
          <a:p>
            <a:pPr marL="0" lvl="0" indent="0">
              <a:spcBef>
                <a:spcPts val="0"/>
              </a:spcBef>
              <a:buNone/>
            </a:pPr>
            <a:endParaRPr lang="lt-LT" sz="1200" dirty="0"/>
          </a:p>
          <a:p>
            <a:pPr marL="0" lvl="0" indent="0">
              <a:spcBef>
                <a:spcPts val="0"/>
              </a:spcBef>
              <a:buNone/>
            </a:pPr>
            <a:r>
              <a:rPr lang="lt-LT" sz="1200" dirty="0"/>
              <a:t>NVŠ programos turinį ir kompetencijas galima įrašyti paspaudus </a:t>
            </a:r>
            <a:r>
              <a:rPr lang="lt-LT" sz="1200" b="1" dirty="0"/>
              <a:t>Pridėti </a:t>
            </a:r>
            <a:r>
              <a:rPr lang="lt-LT" sz="1200" dirty="0"/>
              <a:t>(galima pridėti kiek reikia eilučių).</a:t>
            </a:r>
          </a:p>
          <a:p>
            <a:pPr marL="0" lvl="0" indent="0">
              <a:spcBef>
                <a:spcPts val="0"/>
              </a:spcBef>
              <a:buNone/>
            </a:pPr>
            <a:endParaRPr lang="lt-LT" sz="1200" dirty="0"/>
          </a:p>
          <a:p>
            <a:pPr marL="0" lvl="0" indent="0">
              <a:spcBef>
                <a:spcPts val="0"/>
              </a:spcBef>
              <a:buNone/>
            </a:pPr>
            <a:r>
              <a:rPr lang="lt-LT" sz="1200" b="1" dirty="0">
                <a:solidFill>
                  <a:srgbClr val="820064"/>
                </a:solidFill>
              </a:rPr>
              <a:t>Dėmesio!</a:t>
            </a:r>
            <a:r>
              <a:rPr lang="lt-LT" sz="1200" b="1" dirty="0"/>
              <a:t> Tekstuose negalima naudoti simbolių</a:t>
            </a:r>
          </a:p>
          <a:p>
            <a:pPr marL="0" lvl="0" indent="0">
              <a:spcBef>
                <a:spcPts val="0"/>
              </a:spcBef>
              <a:buNone/>
            </a:pPr>
            <a:r>
              <a:rPr lang="lt-LT" sz="1200" dirty="0"/>
              <a:t>&amp; &lt; &gt; © # $ § [ ] ir kt.</a:t>
            </a:r>
            <a:endParaRPr lang="lt-LT" sz="1200" b="1"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400" baseline="0" dirty="0"/>
          </a:p>
          <a:p>
            <a:pPr marL="0" lvl="0" indent="0">
              <a:spcBef>
                <a:spcPts val="0"/>
              </a:spcBef>
              <a:buNone/>
            </a:pPr>
            <a:endParaRPr lang="lt-LT" sz="1400" baseline="0" dirty="0"/>
          </a:p>
          <a:p>
            <a:pPr>
              <a:buNone/>
            </a:pPr>
            <a:endParaRPr lang="lt-LT" dirty="0"/>
          </a:p>
        </p:txBody>
      </p:sp>
      <p:sp>
        <p:nvSpPr>
          <p:cNvPr id="10" name="Stačiakampis 9"/>
          <p:cNvSpPr/>
          <p:nvPr/>
        </p:nvSpPr>
        <p:spPr>
          <a:xfrm>
            <a:off x="2051720" y="4869160"/>
            <a:ext cx="648072"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3" name="Stačiakampis 12"/>
          <p:cNvSpPr/>
          <p:nvPr/>
        </p:nvSpPr>
        <p:spPr>
          <a:xfrm>
            <a:off x="827584" y="3501008"/>
            <a:ext cx="1224136" cy="216024"/>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ntraštė 4"/>
          <p:cNvSpPr>
            <a:spLocks noGrp="1"/>
          </p:cNvSpPr>
          <p:nvPr>
            <p:ph type="title"/>
          </p:nvPr>
        </p:nvSpPr>
        <p:spPr>
          <a:xfrm>
            <a:off x="457200" y="273050"/>
            <a:ext cx="6275040" cy="6324302"/>
          </a:xfrm>
        </p:spPr>
        <p:txBody>
          <a:bodyPr>
            <a:normAutofit/>
          </a:bodyPr>
          <a:lstStyle/>
          <a:p>
            <a:pPr lvl="0"/>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endParaRPr lang="lt-LT" dirty="0">
              <a:solidFill>
                <a:srgbClr val="AB0970"/>
              </a:solidFill>
              <a:latin typeface="Times New Roman"/>
            </a:endParaRPr>
          </a:p>
        </p:txBody>
      </p:sp>
      <p:sp>
        <p:nvSpPr>
          <p:cNvPr id="6" name="Turinio vietos rezervavimo ženklas 5"/>
          <p:cNvSpPr>
            <a:spLocks noGrp="1"/>
          </p:cNvSpPr>
          <p:nvPr>
            <p:ph idx="1"/>
          </p:nvPr>
        </p:nvSpPr>
        <p:spPr>
          <a:xfrm>
            <a:off x="6732240" y="273050"/>
            <a:ext cx="1954560" cy="6311900"/>
          </a:xfrm>
        </p:spPr>
        <p:txBody>
          <a:bodyPr>
            <a:normAutofit lnSpcReduction="10000"/>
          </a:bodyPr>
          <a:lstStyle/>
          <a:p>
            <a:pPr marL="0" lvl="0" indent="0">
              <a:spcBef>
                <a:spcPts val="0"/>
              </a:spcBef>
              <a:buNone/>
            </a:pPr>
            <a:endParaRPr lang="lt-LT" sz="1200" dirty="0"/>
          </a:p>
          <a:p>
            <a:pPr marL="0" lvl="0" indent="0">
              <a:lnSpc>
                <a:spcPct val="110000"/>
              </a:lnSpc>
              <a:spcBef>
                <a:spcPts val="0"/>
              </a:spcBef>
              <a:buNone/>
            </a:pPr>
            <a:r>
              <a:rPr lang="lt-LT" sz="1200" i="1" dirty="0"/>
              <a:t>NVŠ programos turinys ir kompetencijos </a:t>
            </a:r>
            <a:r>
              <a:rPr lang="lt-LT" sz="1200" dirty="0"/>
              <a:t>paspaudus </a:t>
            </a:r>
            <a:r>
              <a:rPr lang="lt-LT" sz="1200" b="1" dirty="0"/>
              <a:t>Pridėti</a:t>
            </a:r>
            <a:r>
              <a:rPr lang="lt-LT" sz="1200" dirty="0"/>
              <a:t>, atsidariusioje lentelėje reikia įrašyti veiklos apibūdinimą, pasirinkti iš jau anksčiau pažymėtų kompetencijų, įrašyti vertinimo metodus ir nurodyti veiklos trukmę valandomis.</a:t>
            </a:r>
          </a:p>
          <a:p>
            <a:pPr marL="0" lvl="0" indent="0">
              <a:lnSpc>
                <a:spcPct val="110000"/>
              </a:lnSpc>
              <a:spcBef>
                <a:spcPts val="0"/>
              </a:spcBef>
              <a:buNone/>
            </a:pPr>
            <a:endParaRPr lang="lt-LT" sz="1200" dirty="0"/>
          </a:p>
          <a:p>
            <a:pPr marL="0" lvl="0" indent="0">
              <a:lnSpc>
                <a:spcPct val="110000"/>
              </a:lnSpc>
              <a:spcBef>
                <a:spcPts val="0"/>
              </a:spcBef>
              <a:buNone/>
            </a:pPr>
            <a:r>
              <a:rPr lang="lt-LT" sz="1200" dirty="0"/>
              <a:t>Užpildžius spausti </a:t>
            </a:r>
            <a:r>
              <a:rPr lang="lt-LT" sz="1200" b="1" dirty="0"/>
              <a:t>Išsaugoti</a:t>
            </a:r>
            <a:r>
              <a:rPr lang="lt-LT" sz="1200" dirty="0"/>
              <a:t>.</a:t>
            </a:r>
          </a:p>
          <a:p>
            <a:pPr marL="0" lvl="0" indent="0">
              <a:lnSpc>
                <a:spcPct val="110000"/>
              </a:lnSpc>
              <a:spcBef>
                <a:spcPts val="0"/>
              </a:spcBef>
              <a:buNone/>
            </a:pPr>
            <a:endParaRPr lang="lt-LT" sz="1200" dirty="0"/>
          </a:p>
          <a:p>
            <a:pPr marL="0" lvl="0" indent="0">
              <a:lnSpc>
                <a:spcPct val="110000"/>
              </a:lnSpc>
              <a:spcBef>
                <a:spcPts val="0"/>
              </a:spcBef>
              <a:buNone/>
            </a:pPr>
            <a:r>
              <a:rPr lang="lt-LT" sz="1200" dirty="0"/>
              <a:t>Veiklas galima įrašyti į atskiras eilutes (pridėti kiek reikia eilučių) ir prie kiekvienos pasirinkti reikiamas kompetencijas.</a:t>
            </a:r>
          </a:p>
          <a:p>
            <a:pPr marL="0" lvl="0" indent="0">
              <a:lnSpc>
                <a:spcPct val="110000"/>
              </a:lnSpc>
              <a:spcBef>
                <a:spcPts val="0"/>
              </a:spcBef>
              <a:buNone/>
            </a:pPr>
            <a:endParaRPr lang="lt-LT" sz="1200" dirty="0"/>
          </a:p>
          <a:p>
            <a:pPr marL="0" lvl="0" indent="0">
              <a:lnSpc>
                <a:spcPct val="110000"/>
              </a:lnSpc>
              <a:spcBef>
                <a:spcPts val="0"/>
              </a:spcBef>
              <a:buNone/>
            </a:pPr>
            <a:r>
              <a:rPr lang="lt-LT" sz="1200" dirty="0"/>
              <a:t>Svarbu, kad </a:t>
            </a:r>
            <a:r>
              <a:rPr lang="lt-LT" sz="1200" b="1" dirty="0"/>
              <a:t>Programos apimtis ir trukmė</a:t>
            </a:r>
            <a:r>
              <a:rPr lang="lt-LT" sz="1200" dirty="0"/>
              <a:t> sutaptų su veiklose nurodytų valandų suma.</a:t>
            </a:r>
          </a:p>
          <a:p>
            <a:pPr marL="0" lvl="0" indent="0">
              <a:lnSpc>
                <a:spcPct val="110000"/>
              </a:lnSpc>
              <a:spcBef>
                <a:spcPts val="0"/>
              </a:spcBef>
              <a:buNone/>
            </a:pPr>
            <a:endParaRPr lang="lt-LT" sz="1200" dirty="0"/>
          </a:p>
          <a:p>
            <a:pPr marL="0" lvl="0" indent="0">
              <a:lnSpc>
                <a:spcPct val="110000"/>
              </a:lnSpc>
              <a:spcBef>
                <a:spcPts val="0"/>
              </a:spcBef>
              <a:buNone/>
            </a:pPr>
            <a:r>
              <a:rPr lang="lt-LT" sz="1200" dirty="0"/>
              <a:t>Suma, gauta mėnesių skaičių padauginus iš valandų skaičiaus per mėn., turi atitikti programos trukmę, nurodytą pagal veiklų trukmę valandomis. </a:t>
            </a:r>
          </a:p>
          <a:p>
            <a:pPr marL="0" lvl="0" indent="0">
              <a:lnSpc>
                <a:spcPct val="110000"/>
              </a:lnSpc>
              <a:spcBef>
                <a:spcPts val="0"/>
              </a:spcBef>
              <a:buNone/>
            </a:pPr>
            <a:r>
              <a:rPr lang="lt-LT" sz="1200" dirty="0"/>
              <a:t>Pvz. </a:t>
            </a:r>
          </a:p>
          <a:p>
            <a:pPr marL="0" lvl="0" indent="0">
              <a:lnSpc>
                <a:spcPct val="110000"/>
              </a:lnSpc>
              <a:spcBef>
                <a:spcPts val="0"/>
              </a:spcBef>
              <a:buNone/>
            </a:pPr>
            <a:r>
              <a:rPr lang="lt-LT" sz="1200" dirty="0"/>
              <a:t>10 x 8 = </a:t>
            </a:r>
            <a:r>
              <a:rPr lang="lt-LT" sz="1200" b="1" dirty="0"/>
              <a:t>80</a:t>
            </a:r>
          </a:p>
          <a:p>
            <a:pPr marL="0" lvl="0" indent="0">
              <a:lnSpc>
                <a:spcPct val="110000"/>
              </a:lnSpc>
              <a:spcBef>
                <a:spcPts val="0"/>
              </a:spcBef>
              <a:buNone/>
            </a:pPr>
            <a:r>
              <a:rPr lang="lt-LT" sz="1200" dirty="0"/>
              <a:t>20 + 30 + 30 = </a:t>
            </a:r>
            <a:r>
              <a:rPr lang="lt-LT" sz="1200" b="1" dirty="0"/>
              <a:t>80</a:t>
            </a:r>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400" baseline="0" dirty="0"/>
          </a:p>
          <a:p>
            <a:pPr marL="0" lvl="0" indent="0">
              <a:spcBef>
                <a:spcPts val="0"/>
              </a:spcBef>
              <a:buNone/>
            </a:pPr>
            <a:endParaRPr lang="lt-LT" sz="1400" baseline="0" dirty="0"/>
          </a:p>
          <a:p>
            <a:pPr>
              <a:buNone/>
            </a:pPr>
            <a:endParaRPr lang="lt-LT" dirty="0"/>
          </a:p>
        </p:txBody>
      </p:sp>
      <p:cxnSp>
        <p:nvCxnSpPr>
          <p:cNvPr id="11" name="Tiesioji jungtis 10"/>
          <p:cNvCxnSpPr/>
          <p:nvPr/>
        </p:nvCxnSpPr>
        <p:spPr>
          <a:xfrm flipH="1">
            <a:off x="0" y="3284984"/>
            <a:ext cx="6516216"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aveikslėlis 7"/>
          <p:cNvPicPr/>
          <p:nvPr/>
        </p:nvPicPr>
        <p:blipFill>
          <a:blip r:embed="rId2" cstate="print"/>
          <a:srcRect l="19866" t="32875" r="20917" b="25591"/>
          <a:stretch>
            <a:fillRect/>
          </a:stretch>
        </p:blipFill>
        <p:spPr bwMode="auto">
          <a:xfrm>
            <a:off x="467542" y="476672"/>
            <a:ext cx="6084000" cy="2664296"/>
          </a:xfrm>
          <a:prstGeom prst="rect">
            <a:avLst/>
          </a:prstGeom>
          <a:noFill/>
          <a:ln w="9525">
            <a:noFill/>
            <a:miter lim="800000"/>
            <a:headEnd/>
            <a:tailEnd/>
          </a:ln>
        </p:spPr>
      </p:pic>
      <p:pic>
        <p:nvPicPr>
          <p:cNvPr id="12" name="Paveikslėlis 11"/>
          <p:cNvPicPr/>
          <p:nvPr/>
        </p:nvPicPr>
        <p:blipFill>
          <a:blip r:embed="rId3" cstate="print"/>
          <a:srcRect l="19771" t="38532" r="21012" b="12385"/>
          <a:stretch>
            <a:fillRect/>
          </a:stretch>
        </p:blipFill>
        <p:spPr bwMode="auto">
          <a:xfrm>
            <a:off x="467544" y="3429000"/>
            <a:ext cx="6084000" cy="3168352"/>
          </a:xfrm>
          <a:prstGeom prst="rect">
            <a:avLst/>
          </a:prstGeom>
          <a:noFill/>
          <a:ln w="9525">
            <a:noFill/>
            <a:miter lim="800000"/>
            <a:headEnd/>
            <a:tailEnd/>
          </a:ln>
        </p:spPr>
      </p:pic>
      <p:sp>
        <p:nvSpPr>
          <p:cNvPr id="13" name="Stačiakampis 12"/>
          <p:cNvSpPr/>
          <p:nvPr/>
        </p:nvSpPr>
        <p:spPr>
          <a:xfrm>
            <a:off x="4932040" y="3933056"/>
            <a:ext cx="1440160" cy="50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4" name="Stačiakampis 13"/>
          <p:cNvSpPr/>
          <p:nvPr/>
        </p:nvSpPr>
        <p:spPr>
          <a:xfrm>
            <a:off x="5220072" y="4797152"/>
            <a:ext cx="360040" cy="12961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2883</TotalTime>
  <Words>1484</Words>
  <Application>Microsoft Office PowerPoint</Application>
  <PresentationFormat>Demonstracija ekrane (4:3)</PresentationFormat>
  <Paragraphs>227</Paragraphs>
  <Slides>15</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15</vt:i4>
      </vt:variant>
    </vt:vector>
  </HeadingPairs>
  <TitlesOfParts>
    <vt:vector size="20" baseType="lpstr">
      <vt:lpstr>Arial</vt:lpstr>
      <vt:lpstr>Calibri</vt:lpstr>
      <vt:lpstr>Cambria</vt:lpstr>
      <vt:lpstr>Times New Roman</vt:lpstr>
      <vt:lpstr>Office tema</vt:lpstr>
      <vt:lpstr>Neformaliojo vaikų švietimo programų teikėjo vadovas </vt:lpstr>
      <vt:lpstr>Prisijungimas prie NŠPR</vt:lpstr>
      <vt:lpstr>1. Teikimas registravimui                   </vt:lpstr>
      <vt:lpstr>                Dėmesio!   Įregistravus programą, nebegalima pakeisti apibrėžtų laukelių, taip pat vaikų amžiaus grupės pagal klases.  Nacionalinio lygmens programos negali vykti kontaktiniu būdu, vienoje grupėje turi dalyvauti vaikai iš trijų ar daugiau savivaldybių. (Daugiau informacijos rasite Neformaliojo vaikų švietimo programų finansavimo ir administravimo tvarkos apraše)</vt:lpstr>
      <vt:lpstr>                  </vt:lpstr>
      <vt:lpstr>                  </vt:lpstr>
      <vt:lpstr>2. Teikimas akreditavimui                   </vt:lpstr>
      <vt:lpstr>                   </vt:lpstr>
      <vt:lpstr>                   </vt:lpstr>
      <vt:lpstr>                NVŠ savivaldybės lygmens programą vertina ir akredituoja ta savivaldybė, kurioje teikėjas registruotas Švietimo ir mokslo institucijų registre (ŠMIR). Akreditavimas galioja neterminuotai visose savivaldybėse.  NVŠ nacionalinio lygmens programą vertina ir akredituoja Lietuvos mokinių neformaliojo švietimo centras (LMNŠC). Akreditavimas galioja neterminuotai.</vt:lpstr>
      <vt:lpstr>Svarbios datos  Užregistruotą NVŠ programą su sistemoje užpildyta Akreditavimo paraiška pateikti akreditavimui (vertinimui) reikia iki:   birželio 1 d.    spalio 1 d.  Dėmesio! Programa registravimui turi būti pateikta prieš dvi darbo dienas iki Akreditavimo paraiškos teikimo termino.     Savivaldybė arba LMNŠC programą įvertina ir NŠPR pažymi akreditavimą iki:   rugpjūčio 1 d.    gruodžio 1 d.     Programos teikėjas turi nurodyti vykdymo vietų savivaldybes ir pateikti finansavimui iki:   rugpjūčio 31 d.   gruodžio 31 d.    Savivaldybė arba LMNŠC nusprendžia, ar programa bus finansuojama iki:   rugsėjo 15 d.   sausio 15 d.  rugsėjo 20 d. (LMNŠC)  sausio 20 d. (LMNŠC)   Pateikus finansavimui arba Savivaldybei NŠPR patvirtinus finansavimą, reikia įvesti vykdymo vietos adresą ir užpildyti tvarkaraštį.</vt:lpstr>
      <vt:lpstr>3. Teikimas finansavimui                   </vt:lpstr>
      <vt:lpstr>4. Vykdymo vietų ir tvarkaraščio įvedimas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Neformaliojo vaikų švietimo programų teikėjo vadovas</dc:title>
  <dc:creator>Eglės</dc:creator>
  <cp:lastModifiedBy>Zita Arendarčikaitė</cp:lastModifiedBy>
  <cp:revision>210</cp:revision>
  <dcterms:created xsi:type="dcterms:W3CDTF">2022-03-30T06:13:02Z</dcterms:created>
  <dcterms:modified xsi:type="dcterms:W3CDTF">2022-09-02T09:36:21Z</dcterms:modified>
</cp:coreProperties>
</file>